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7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7" r:id="rId10"/>
    <p:sldId id="268" r:id="rId11"/>
    <p:sldId id="265" r:id="rId12"/>
    <p:sldId id="269" r:id="rId13"/>
    <p:sldId id="270" r:id="rId14"/>
    <p:sldId id="271" r:id="rId15"/>
    <p:sldId id="272" r:id="rId16"/>
  </p:sldIdLst>
  <p:sldSz cx="9601200" cy="5400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6277"/>
    <a:srgbClr val="78DE98"/>
    <a:srgbClr val="12F22D"/>
    <a:srgbClr val="56D67E"/>
    <a:srgbClr val="1D6524"/>
    <a:srgbClr val="43F743"/>
    <a:srgbClr val="19571F"/>
    <a:srgbClr val="4F0510"/>
    <a:srgbClr val="FF3F3F"/>
    <a:srgbClr val="F95D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300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A9D36-049F-42D1-A5AC-87A2247FFD14}" type="datetimeFigureOut">
              <a:rPr lang="hu-HU" smtClean="0"/>
              <a:t>2024. 12. 01.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324E93-57A6-4D1C-BDF0-B07D24DD2E4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13295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24E93-57A6-4D1C-BDF0-B07D24DD2E4E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89972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24E93-57A6-4D1C-BDF0-B07D24DD2E4E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49865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24E93-57A6-4D1C-BDF0-B07D24DD2E4E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05201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0150" y="883861"/>
            <a:ext cx="7200900" cy="1880235"/>
          </a:xfrm>
        </p:spPr>
        <p:txBody>
          <a:bodyPr anchor="b"/>
          <a:lstStyle>
            <a:lvl1pPr algn="ctr">
              <a:defRPr sz="472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2836605"/>
            <a:ext cx="7200900" cy="1303913"/>
          </a:xfrm>
        </p:spPr>
        <p:txBody>
          <a:bodyPr/>
          <a:lstStyle>
            <a:lvl1pPr marL="0" indent="0" algn="ctr">
              <a:buNone/>
              <a:defRPr sz="1890"/>
            </a:lvl1pPr>
            <a:lvl2pPr marL="360045" indent="0" algn="ctr">
              <a:buNone/>
              <a:defRPr sz="1575"/>
            </a:lvl2pPr>
            <a:lvl3pPr marL="720090" indent="0" algn="ctr">
              <a:buNone/>
              <a:defRPr sz="1418"/>
            </a:lvl3pPr>
            <a:lvl4pPr marL="1080135" indent="0" algn="ctr">
              <a:buNone/>
              <a:defRPr sz="1260"/>
            </a:lvl4pPr>
            <a:lvl5pPr marL="1440180" indent="0" algn="ctr">
              <a:buNone/>
              <a:defRPr sz="1260"/>
            </a:lvl5pPr>
            <a:lvl6pPr marL="1800225" indent="0" algn="ctr">
              <a:buNone/>
              <a:defRPr sz="1260"/>
            </a:lvl6pPr>
            <a:lvl7pPr marL="2160270" indent="0" algn="ctr">
              <a:buNone/>
              <a:defRPr sz="1260"/>
            </a:lvl7pPr>
            <a:lvl8pPr marL="2520315" indent="0" algn="ctr">
              <a:buNone/>
              <a:defRPr sz="1260"/>
            </a:lvl8pPr>
            <a:lvl9pPr marL="2880360" indent="0" algn="ctr">
              <a:buNone/>
              <a:defRPr sz="12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24057-8592-4C08-8359-E8FA948C9925}" type="datetimeFigureOut">
              <a:rPr lang="hu-HU" smtClean="0"/>
              <a:t>2024. 12. 01.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4E9-8316-4C29-B2DF-85BE1F89D75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48668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24057-8592-4C08-8359-E8FA948C9925}" type="datetimeFigureOut">
              <a:rPr lang="hu-HU" smtClean="0"/>
              <a:t>2024. 12. 01.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4E9-8316-4C29-B2DF-85BE1F89D75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22195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287536"/>
            <a:ext cx="2070259" cy="457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287536"/>
            <a:ext cx="6090761" cy="457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24057-8592-4C08-8359-E8FA948C9925}" type="datetimeFigureOut">
              <a:rPr lang="hu-HU" smtClean="0"/>
              <a:t>2024. 12. 01.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4E9-8316-4C29-B2DF-85BE1F89D75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94459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24057-8592-4C08-8359-E8FA948C9925}" type="datetimeFigureOut">
              <a:rPr lang="hu-HU" smtClean="0"/>
              <a:t>2024. 12. 01.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4E9-8316-4C29-B2DF-85BE1F89D75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87098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1346419"/>
            <a:ext cx="8281035" cy="2246530"/>
          </a:xfrm>
        </p:spPr>
        <p:txBody>
          <a:bodyPr anchor="b"/>
          <a:lstStyle>
            <a:lvl1pPr>
              <a:defRPr sz="472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3614203"/>
            <a:ext cx="8281035" cy="1181397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1pPr>
            <a:lvl2pPr marL="360045" indent="0">
              <a:buNone/>
              <a:defRPr sz="1575">
                <a:solidFill>
                  <a:schemeClr val="tx1">
                    <a:tint val="82000"/>
                  </a:schemeClr>
                </a:solidFill>
              </a:defRPr>
            </a:lvl2pPr>
            <a:lvl3pPr marL="720090" indent="0">
              <a:buNone/>
              <a:defRPr sz="1418">
                <a:solidFill>
                  <a:schemeClr val="tx1">
                    <a:tint val="82000"/>
                  </a:schemeClr>
                </a:solidFill>
              </a:defRPr>
            </a:lvl3pPr>
            <a:lvl4pPr marL="1080135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4pPr>
            <a:lvl5pPr marL="1440180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5pPr>
            <a:lvl6pPr marL="1800225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6pPr>
            <a:lvl7pPr marL="2160270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7pPr>
            <a:lvl8pPr marL="2520315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8pPr>
            <a:lvl9pPr marL="2880360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24057-8592-4C08-8359-E8FA948C9925}" type="datetimeFigureOut">
              <a:rPr lang="hu-HU" smtClean="0"/>
              <a:t>2024. 12. 01.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4E9-8316-4C29-B2DF-85BE1F89D75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51759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1437680"/>
            <a:ext cx="4080510" cy="34266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1437680"/>
            <a:ext cx="4080510" cy="34266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24057-8592-4C08-8359-E8FA948C9925}" type="datetimeFigureOut">
              <a:rPr lang="hu-HU" smtClean="0"/>
              <a:t>2024. 12. 01.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4E9-8316-4C29-B2DF-85BE1F89D75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94730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287536"/>
            <a:ext cx="8281035" cy="10438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1323916"/>
            <a:ext cx="4061757" cy="648831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1972747"/>
            <a:ext cx="4061757" cy="2901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7" y="1323916"/>
            <a:ext cx="4081761" cy="648831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7" y="1972747"/>
            <a:ext cx="4081761" cy="2901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24057-8592-4C08-8359-E8FA948C9925}" type="datetimeFigureOut">
              <a:rPr lang="hu-HU" smtClean="0"/>
              <a:t>2024. 12. 01.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4E9-8316-4C29-B2DF-85BE1F89D75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90461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24057-8592-4C08-8359-E8FA948C9925}" type="datetimeFigureOut">
              <a:rPr lang="hu-HU" smtClean="0"/>
              <a:t>2024. 12. 01.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4E9-8316-4C29-B2DF-85BE1F89D75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269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24057-8592-4C08-8359-E8FA948C9925}" type="datetimeFigureOut">
              <a:rPr lang="hu-HU" smtClean="0"/>
              <a:t>2024. 12. 01.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4E9-8316-4C29-B2DF-85BE1F89D75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08932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360045"/>
            <a:ext cx="3096637" cy="1260158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777597"/>
            <a:ext cx="4860608" cy="3837980"/>
          </a:xfrm>
        </p:spPr>
        <p:txBody>
          <a:bodyPr/>
          <a:lstStyle>
            <a:lvl1pPr>
              <a:defRPr sz="2520"/>
            </a:lvl1pPr>
            <a:lvl2pPr>
              <a:defRPr sz="2205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1620202"/>
            <a:ext cx="3096637" cy="3001626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24057-8592-4C08-8359-E8FA948C9925}" type="datetimeFigureOut">
              <a:rPr lang="hu-HU" smtClean="0"/>
              <a:t>2024. 12. 01.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4E9-8316-4C29-B2DF-85BE1F89D75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69164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360045"/>
            <a:ext cx="3096637" cy="1260158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777597"/>
            <a:ext cx="4860608" cy="3837980"/>
          </a:xfrm>
        </p:spPr>
        <p:txBody>
          <a:bodyPr anchor="t"/>
          <a:lstStyle>
            <a:lvl1pPr marL="0" indent="0">
              <a:buNone/>
              <a:defRPr sz="2520"/>
            </a:lvl1pPr>
            <a:lvl2pPr marL="360045" indent="0">
              <a:buNone/>
              <a:defRPr sz="2205"/>
            </a:lvl2pPr>
            <a:lvl3pPr marL="720090" indent="0">
              <a:buNone/>
              <a:defRPr sz="1890"/>
            </a:lvl3pPr>
            <a:lvl4pPr marL="1080135" indent="0">
              <a:buNone/>
              <a:defRPr sz="1575"/>
            </a:lvl4pPr>
            <a:lvl5pPr marL="1440180" indent="0">
              <a:buNone/>
              <a:defRPr sz="1575"/>
            </a:lvl5pPr>
            <a:lvl6pPr marL="1800225" indent="0">
              <a:buNone/>
              <a:defRPr sz="1575"/>
            </a:lvl6pPr>
            <a:lvl7pPr marL="2160270" indent="0">
              <a:buNone/>
              <a:defRPr sz="1575"/>
            </a:lvl7pPr>
            <a:lvl8pPr marL="2520315" indent="0">
              <a:buNone/>
              <a:defRPr sz="1575"/>
            </a:lvl8pPr>
            <a:lvl9pPr marL="2880360" indent="0">
              <a:buNone/>
              <a:defRPr sz="157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1620202"/>
            <a:ext cx="3096637" cy="3001626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24057-8592-4C08-8359-E8FA948C9925}" type="datetimeFigureOut">
              <a:rPr lang="hu-HU" smtClean="0"/>
              <a:t>2024. 12. 01.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D14E9-8316-4C29-B2DF-85BE1F89D75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54944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287536"/>
            <a:ext cx="8281035" cy="104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1437680"/>
            <a:ext cx="8281035" cy="3426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5005626"/>
            <a:ext cx="2160270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724057-8592-4C08-8359-E8FA948C9925}" type="datetimeFigureOut">
              <a:rPr lang="hu-HU" smtClean="0"/>
              <a:t>2024. 12. 01.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5005626"/>
            <a:ext cx="3240405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5005626"/>
            <a:ext cx="2160270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1D14E9-8316-4C29-B2DF-85BE1F89D75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70681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720090" rtl="0" eaLnBrk="1" latinLnBrk="0" hangingPunct="1">
        <a:lnSpc>
          <a:spcPct val="90000"/>
        </a:lnSpc>
        <a:spcBef>
          <a:spcPct val="0"/>
        </a:spcBef>
        <a:buNone/>
        <a:defRPr sz="34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23" indent="-180023" algn="l" defTabSz="720090" rtl="0" eaLnBrk="1" latinLnBrk="0" hangingPunct="1">
        <a:lnSpc>
          <a:spcPct val="90000"/>
        </a:lnSpc>
        <a:spcBef>
          <a:spcPts val="788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1pPr>
      <a:lvl2pPr marL="54006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0011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6015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4pPr>
      <a:lvl5pPr marL="162020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5pPr>
      <a:lvl6pPr marL="198024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6pPr>
      <a:lvl7pPr marL="234029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7pPr>
      <a:lvl8pPr marL="270033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8pPr>
      <a:lvl9pPr marL="306038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2pPr>
      <a:lvl3pPr marL="72009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3pPr>
      <a:lvl4pPr marL="108013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5pPr>
      <a:lvl6pPr marL="180022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6pPr>
      <a:lvl7pPr marL="216027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7pPr>
      <a:lvl8pPr marL="252031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8pPr>
      <a:lvl9pPr marL="288036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18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17" Type="http://schemas.openxmlformats.org/officeDocument/2006/relationships/image" Target="../media/image50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5" Type="http://schemas.openxmlformats.org/officeDocument/2006/relationships/image" Target="../media/image48.svg"/><Relationship Id="rId10" Type="http://schemas.openxmlformats.org/officeDocument/2006/relationships/image" Target="../media/image43.png"/><Relationship Id="rId19" Type="http://schemas.openxmlformats.org/officeDocument/2006/relationships/image" Target="../media/image52.svg"/><Relationship Id="rId4" Type="http://schemas.openxmlformats.org/officeDocument/2006/relationships/image" Target="../media/image37.png"/><Relationship Id="rId9" Type="http://schemas.openxmlformats.org/officeDocument/2006/relationships/image" Target="../media/image42.svg"/><Relationship Id="rId1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green logo&#10;&#10;Description automatically generated">
            <a:extLst>
              <a:ext uri="{FF2B5EF4-FFF2-40B4-BE49-F238E27FC236}">
                <a16:creationId xmlns:a16="http://schemas.microsoft.com/office/drawing/2014/main" id="{F3ABC541-B6BC-1937-4A20-D9B1E485B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01200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72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3E309-59B4-8639-1470-136761C8B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8B05581-C40C-D00E-9B68-9F1FEA70061D}"/>
              </a:ext>
            </a:extLst>
          </p:cNvPr>
          <p:cNvSpPr txBox="1">
            <a:spLocks/>
          </p:cNvSpPr>
          <p:nvPr/>
        </p:nvSpPr>
        <p:spPr>
          <a:xfrm>
            <a:off x="314235" y="138407"/>
            <a:ext cx="3892403" cy="663053"/>
          </a:xfrm>
          <a:prstGeom prst="rect">
            <a:avLst/>
          </a:prstGeom>
          <a:noFill/>
        </p:spPr>
        <p:txBody>
          <a:bodyPr wrap="square" lIns="0" tIns="36000" rIns="0" bIns="72000" rtlCol="0">
            <a:spAutoFit/>
          </a:bodyPr>
          <a:lstStyle/>
          <a:p>
            <a:r>
              <a:rPr lang="hu-HU" sz="3600" b="1" dirty="0">
                <a:solidFill>
                  <a:schemeClr val="bg1"/>
                </a:solidFill>
                <a:latin typeface="Figtree" pitchFamily="2" charset="0"/>
                <a:cs typeface="Kalinga" panose="020B0502040204020203" pitchFamily="34" charset="0"/>
              </a:rPr>
              <a:t>Elemzés</a:t>
            </a:r>
          </a:p>
        </p:txBody>
      </p:sp>
      <p:pic>
        <p:nvPicPr>
          <p:cNvPr id="13" name="Picture 12" descr="A white logo with black background&#10;&#10;Description automatically generated">
            <a:extLst>
              <a:ext uri="{FF2B5EF4-FFF2-40B4-BE49-F238E27FC236}">
                <a16:creationId xmlns:a16="http://schemas.microsoft.com/office/drawing/2014/main" id="{0814507E-EE94-34C0-F272-346E778B9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265" y="182879"/>
            <a:ext cx="468700" cy="5741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9B5D52-E62D-EA5E-D33C-97B1A0F78536}"/>
              </a:ext>
            </a:extLst>
          </p:cNvPr>
          <p:cNvSpPr txBox="1"/>
          <p:nvPr/>
        </p:nvSpPr>
        <p:spPr>
          <a:xfrm>
            <a:off x="2490517" y="578527"/>
            <a:ext cx="46201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dirty="0">
                <a:solidFill>
                  <a:schemeClr val="bg1"/>
                </a:solidFill>
                <a:latin typeface="Figtree" pitchFamily="2" charset="0"/>
              </a:rPr>
              <a:t>Házkörüli munkára fordított idő</a:t>
            </a:r>
          </a:p>
          <a:p>
            <a:pPr algn="ctr"/>
            <a:r>
              <a:rPr lang="hu-HU" sz="2400" dirty="0">
                <a:solidFill>
                  <a:schemeClr val="bg1"/>
                </a:solidFill>
                <a:latin typeface="Figtree" pitchFamily="2" charset="0"/>
              </a:rPr>
              <a:t>(</a:t>
            </a:r>
            <a:r>
              <a:rPr lang="hu-HU" sz="2400" i="1" dirty="0">
                <a:solidFill>
                  <a:schemeClr val="bg1"/>
                </a:solidFill>
                <a:latin typeface="Figtree" pitchFamily="2" charset="0"/>
              </a:rPr>
              <a:t>nemek szerint</a:t>
            </a:r>
            <a:r>
              <a:rPr lang="hu-HU" sz="2400" dirty="0">
                <a:solidFill>
                  <a:schemeClr val="bg1"/>
                </a:solidFill>
                <a:latin typeface="Figtree" pitchFamily="2" charset="0"/>
              </a:rPr>
              <a:t>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AAF9EDC-0B60-7753-7C37-5E61B087C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0000" y="1525937"/>
            <a:ext cx="7418567" cy="3736331"/>
          </a:xfrm>
          <a:prstGeom prst="round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151893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23EF4-1E04-2BF9-A4AE-7DD5D5FCC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437004-A94D-C707-2E08-701B9964F108}"/>
              </a:ext>
            </a:extLst>
          </p:cNvPr>
          <p:cNvSpPr txBox="1">
            <a:spLocks/>
          </p:cNvSpPr>
          <p:nvPr/>
        </p:nvSpPr>
        <p:spPr>
          <a:xfrm>
            <a:off x="314235" y="138407"/>
            <a:ext cx="3892403" cy="663053"/>
          </a:xfrm>
          <a:prstGeom prst="rect">
            <a:avLst/>
          </a:prstGeom>
          <a:noFill/>
        </p:spPr>
        <p:txBody>
          <a:bodyPr wrap="square" lIns="0" tIns="36000" rIns="0" bIns="72000" rtlCol="0">
            <a:spAutoFit/>
          </a:bodyPr>
          <a:lstStyle/>
          <a:p>
            <a:r>
              <a:rPr lang="hu-HU" sz="3600" b="1" dirty="0">
                <a:solidFill>
                  <a:schemeClr val="bg1"/>
                </a:solidFill>
                <a:latin typeface="Figtree" pitchFamily="2" charset="0"/>
                <a:cs typeface="Kalinga" panose="020B0502040204020203" pitchFamily="34" charset="0"/>
              </a:rPr>
              <a:t>Elemzés</a:t>
            </a:r>
          </a:p>
        </p:txBody>
      </p:sp>
      <p:pic>
        <p:nvPicPr>
          <p:cNvPr id="13" name="Picture 12" descr="A white logo with black background&#10;&#10;Description automatically generated">
            <a:extLst>
              <a:ext uri="{FF2B5EF4-FFF2-40B4-BE49-F238E27FC236}">
                <a16:creationId xmlns:a16="http://schemas.microsoft.com/office/drawing/2014/main" id="{3AE98AE4-4F74-3EA6-667B-144C0BDA6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265" y="182879"/>
            <a:ext cx="468700" cy="5741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02248B-D3E3-3A85-F0BA-1170C6C60324}"/>
              </a:ext>
            </a:extLst>
          </p:cNvPr>
          <p:cNvSpPr txBox="1"/>
          <p:nvPr/>
        </p:nvSpPr>
        <p:spPr>
          <a:xfrm>
            <a:off x="3239919" y="578527"/>
            <a:ext cx="31213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dirty="0">
                <a:solidFill>
                  <a:schemeClr val="bg1"/>
                </a:solidFill>
                <a:latin typeface="Figtree" pitchFamily="2" charset="0"/>
              </a:rPr>
              <a:t>Főzés, terítés, tálalás</a:t>
            </a:r>
          </a:p>
          <a:p>
            <a:pPr algn="ctr"/>
            <a:r>
              <a:rPr lang="hu-HU" sz="2400" dirty="0">
                <a:solidFill>
                  <a:schemeClr val="bg1"/>
                </a:solidFill>
                <a:latin typeface="Figtree" pitchFamily="2" charset="0"/>
              </a:rPr>
              <a:t>(</a:t>
            </a:r>
            <a:r>
              <a:rPr lang="hu-HU" sz="2400" i="1" dirty="0">
                <a:solidFill>
                  <a:schemeClr val="bg1"/>
                </a:solidFill>
                <a:latin typeface="Figtree" pitchFamily="2" charset="0"/>
              </a:rPr>
              <a:t>nemek szerint</a:t>
            </a:r>
            <a:r>
              <a:rPr lang="hu-HU" sz="2400" dirty="0">
                <a:solidFill>
                  <a:schemeClr val="bg1"/>
                </a:solidFill>
                <a:latin typeface="Figtree" pitchFamily="2" charset="0"/>
              </a:rPr>
              <a:t>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5A41E97-9173-C656-B0F5-3BFE0577C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0000" y="1525937"/>
            <a:ext cx="7418567" cy="3736331"/>
          </a:xfrm>
          <a:prstGeom prst="round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1274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5319A-D8C8-87C0-DF95-6B2E5EA8F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2842393-AA99-0C2C-3300-6F057A706C26}"/>
              </a:ext>
            </a:extLst>
          </p:cNvPr>
          <p:cNvSpPr txBox="1">
            <a:spLocks/>
          </p:cNvSpPr>
          <p:nvPr/>
        </p:nvSpPr>
        <p:spPr>
          <a:xfrm>
            <a:off x="314235" y="138407"/>
            <a:ext cx="3892403" cy="663053"/>
          </a:xfrm>
          <a:prstGeom prst="rect">
            <a:avLst/>
          </a:prstGeom>
          <a:noFill/>
        </p:spPr>
        <p:txBody>
          <a:bodyPr wrap="square" lIns="0" tIns="36000" rIns="0" bIns="72000" rtlCol="0">
            <a:spAutoFit/>
          </a:bodyPr>
          <a:lstStyle/>
          <a:p>
            <a:r>
              <a:rPr lang="hu-HU" sz="3600" b="1" dirty="0">
                <a:solidFill>
                  <a:schemeClr val="bg1"/>
                </a:solidFill>
                <a:latin typeface="Figtree" pitchFamily="2" charset="0"/>
                <a:cs typeface="Kalinga" panose="020B0502040204020203" pitchFamily="34" charset="0"/>
              </a:rPr>
              <a:t>Elemzés</a:t>
            </a:r>
          </a:p>
        </p:txBody>
      </p:sp>
      <p:pic>
        <p:nvPicPr>
          <p:cNvPr id="13" name="Picture 12" descr="A white logo with black background&#10;&#10;Description automatically generated">
            <a:extLst>
              <a:ext uri="{FF2B5EF4-FFF2-40B4-BE49-F238E27FC236}">
                <a16:creationId xmlns:a16="http://schemas.microsoft.com/office/drawing/2014/main" id="{57320B83-6A28-F872-4BCD-1F0ED910B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265" y="182879"/>
            <a:ext cx="468700" cy="5741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4BDEF8-418A-5F71-28DA-B7B0892FC258}"/>
              </a:ext>
            </a:extLst>
          </p:cNvPr>
          <p:cNvSpPr txBox="1"/>
          <p:nvPr/>
        </p:nvSpPr>
        <p:spPr>
          <a:xfrm>
            <a:off x="2799897" y="578527"/>
            <a:ext cx="40014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dirty="0">
                <a:solidFill>
                  <a:schemeClr val="bg1"/>
                </a:solidFill>
                <a:latin typeface="Figtree" pitchFamily="2" charset="0"/>
              </a:rPr>
              <a:t>Szabadidős tevékenységek</a:t>
            </a:r>
          </a:p>
          <a:p>
            <a:pPr algn="ctr"/>
            <a:r>
              <a:rPr lang="hu-HU" sz="2400" dirty="0">
                <a:solidFill>
                  <a:schemeClr val="bg1"/>
                </a:solidFill>
                <a:latin typeface="Figtree" pitchFamily="2" charset="0"/>
              </a:rPr>
              <a:t>(</a:t>
            </a:r>
            <a:r>
              <a:rPr lang="hu-HU" sz="2400" i="1" dirty="0">
                <a:solidFill>
                  <a:schemeClr val="bg1"/>
                </a:solidFill>
                <a:latin typeface="Figtree" pitchFamily="2" charset="0"/>
              </a:rPr>
              <a:t>nemek szerint</a:t>
            </a:r>
            <a:r>
              <a:rPr lang="hu-HU" sz="2400" dirty="0">
                <a:solidFill>
                  <a:schemeClr val="bg1"/>
                </a:solidFill>
                <a:latin typeface="Figtree" pitchFamily="2" charset="0"/>
              </a:rPr>
              <a:t>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C0645FA-1721-346C-8BA1-750783BFF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0000" y="1525937"/>
            <a:ext cx="7418567" cy="3736331"/>
          </a:xfrm>
          <a:prstGeom prst="round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77005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FB58D-A0EC-C770-CBBA-0228B29AB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19D830-15EF-9AB7-5AB8-C8810013B2E4}"/>
              </a:ext>
            </a:extLst>
          </p:cNvPr>
          <p:cNvSpPr txBox="1">
            <a:spLocks/>
          </p:cNvSpPr>
          <p:nvPr/>
        </p:nvSpPr>
        <p:spPr>
          <a:xfrm>
            <a:off x="314235" y="138407"/>
            <a:ext cx="3892403" cy="663053"/>
          </a:xfrm>
          <a:prstGeom prst="rect">
            <a:avLst/>
          </a:prstGeom>
          <a:noFill/>
        </p:spPr>
        <p:txBody>
          <a:bodyPr wrap="square" lIns="0" tIns="36000" rIns="0" bIns="72000" rtlCol="0">
            <a:spAutoFit/>
          </a:bodyPr>
          <a:lstStyle/>
          <a:p>
            <a:r>
              <a:rPr lang="hu-HU" sz="3600" b="1" dirty="0">
                <a:solidFill>
                  <a:schemeClr val="bg1"/>
                </a:solidFill>
                <a:latin typeface="Figtree" pitchFamily="2" charset="0"/>
                <a:cs typeface="Kalinga" panose="020B0502040204020203" pitchFamily="34" charset="0"/>
              </a:rPr>
              <a:t>Elemzés</a:t>
            </a:r>
          </a:p>
        </p:txBody>
      </p:sp>
      <p:pic>
        <p:nvPicPr>
          <p:cNvPr id="13" name="Picture 12" descr="A white logo with black background&#10;&#10;Description automatically generated">
            <a:extLst>
              <a:ext uri="{FF2B5EF4-FFF2-40B4-BE49-F238E27FC236}">
                <a16:creationId xmlns:a16="http://schemas.microsoft.com/office/drawing/2014/main" id="{9FE2169A-57CA-3A47-DF3D-50D93D03D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265" y="182879"/>
            <a:ext cx="468700" cy="5741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74B831-96CC-1E84-F5B9-2C4AC81C88C0}"/>
              </a:ext>
            </a:extLst>
          </p:cNvPr>
          <p:cNvSpPr txBox="1"/>
          <p:nvPr/>
        </p:nvSpPr>
        <p:spPr>
          <a:xfrm>
            <a:off x="2323811" y="578527"/>
            <a:ext cx="49536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dirty="0">
                <a:solidFill>
                  <a:schemeClr val="bg1"/>
                </a:solidFill>
                <a:latin typeface="Figtree" pitchFamily="2" charset="0"/>
              </a:rPr>
              <a:t>Tévénézés, videózás, internetezés</a:t>
            </a:r>
          </a:p>
          <a:p>
            <a:pPr algn="ctr"/>
            <a:r>
              <a:rPr lang="hu-HU" sz="2400" dirty="0">
                <a:solidFill>
                  <a:schemeClr val="bg1"/>
                </a:solidFill>
                <a:latin typeface="Figtree" pitchFamily="2" charset="0"/>
              </a:rPr>
              <a:t>(</a:t>
            </a:r>
            <a:r>
              <a:rPr lang="hu-HU" sz="2400" i="1" dirty="0">
                <a:solidFill>
                  <a:schemeClr val="bg1"/>
                </a:solidFill>
                <a:latin typeface="Figtree" pitchFamily="2" charset="0"/>
              </a:rPr>
              <a:t>nemek szerint</a:t>
            </a:r>
            <a:r>
              <a:rPr lang="hu-HU" sz="2400" dirty="0">
                <a:solidFill>
                  <a:schemeClr val="bg1"/>
                </a:solidFill>
                <a:latin typeface="Figtree" pitchFamily="2" charset="0"/>
              </a:rPr>
              <a:t>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E389500-DB49-20D8-FA9B-77113C694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0000" y="1525937"/>
            <a:ext cx="7418567" cy="3736331"/>
          </a:xfrm>
          <a:prstGeom prst="round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96260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EDEB8-CEB1-BBA3-7158-97E95650C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EBD4F34-1280-AD5D-FC78-03DD15E6ED2C}"/>
              </a:ext>
            </a:extLst>
          </p:cNvPr>
          <p:cNvSpPr txBox="1">
            <a:spLocks/>
          </p:cNvSpPr>
          <p:nvPr/>
        </p:nvSpPr>
        <p:spPr>
          <a:xfrm>
            <a:off x="314235" y="138407"/>
            <a:ext cx="3892403" cy="663053"/>
          </a:xfrm>
          <a:prstGeom prst="rect">
            <a:avLst/>
          </a:prstGeom>
          <a:noFill/>
        </p:spPr>
        <p:txBody>
          <a:bodyPr wrap="square" lIns="0" tIns="36000" rIns="0" bIns="72000" rtlCol="0">
            <a:spAutoFit/>
          </a:bodyPr>
          <a:lstStyle/>
          <a:p>
            <a:r>
              <a:rPr lang="hu-HU" sz="3600" b="1" dirty="0">
                <a:solidFill>
                  <a:schemeClr val="bg1"/>
                </a:solidFill>
                <a:latin typeface="Figtree" pitchFamily="2" charset="0"/>
                <a:cs typeface="Kalinga" panose="020B0502040204020203" pitchFamily="34" charset="0"/>
              </a:rPr>
              <a:t>Elemzés</a:t>
            </a:r>
          </a:p>
        </p:txBody>
      </p:sp>
      <p:pic>
        <p:nvPicPr>
          <p:cNvPr id="13" name="Picture 12" descr="A white logo with black background&#10;&#10;Description automatically generated">
            <a:extLst>
              <a:ext uri="{FF2B5EF4-FFF2-40B4-BE49-F238E27FC236}">
                <a16:creationId xmlns:a16="http://schemas.microsoft.com/office/drawing/2014/main" id="{00DE4A7F-5110-BA20-C633-9B00B35D4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265" y="182879"/>
            <a:ext cx="468700" cy="5741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12B945-FFE2-C4C7-A71D-48BD5922A6D2}"/>
              </a:ext>
            </a:extLst>
          </p:cNvPr>
          <p:cNvSpPr txBox="1"/>
          <p:nvPr/>
        </p:nvSpPr>
        <p:spPr>
          <a:xfrm>
            <a:off x="2056117" y="578527"/>
            <a:ext cx="54890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dirty="0">
                <a:solidFill>
                  <a:schemeClr val="bg1"/>
                </a:solidFill>
                <a:latin typeface="Figtree" pitchFamily="2" charset="0"/>
              </a:rPr>
              <a:t>Saját gyermekek gondozása, ellátása</a:t>
            </a:r>
          </a:p>
          <a:p>
            <a:pPr algn="ctr"/>
            <a:r>
              <a:rPr lang="hu-HU" sz="2400" dirty="0">
                <a:solidFill>
                  <a:schemeClr val="bg1"/>
                </a:solidFill>
                <a:latin typeface="Figtree" pitchFamily="2" charset="0"/>
              </a:rPr>
              <a:t>(</a:t>
            </a:r>
            <a:r>
              <a:rPr lang="hu-HU" sz="2400" i="1" dirty="0">
                <a:solidFill>
                  <a:schemeClr val="bg1"/>
                </a:solidFill>
                <a:latin typeface="Figtree" pitchFamily="2" charset="0"/>
              </a:rPr>
              <a:t>nemek szerint</a:t>
            </a:r>
            <a:r>
              <a:rPr lang="hu-HU" sz="2400" dirty="0">
                <a:solidFill>
                  <a:schemeClr val="bg1"/>
                </a:solidFill>
                <a:latin typeface="Figtree" pitchFamily="2" charset="0"/>
              </a:rPr>
              <a:t>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6A24943-B2FD-1121-468B-C8FE4DFB8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0000" y="1525937"/>
            <a:ext cx="7418567" cy="3736331"/>
          </a:xfrm>
          <a:prstGeom prst="round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27107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9263A-10E8-F1E0-821B-6F40A5767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768D1B3-DFB7-2A1C-9B8D-3888DDFB6A7C}"/>
              </a:ext>
            </a:extLst>
          </p:cNvPr>
          <p:cNvSpPr txBox="1">
            <a:spLocks/>
          </p:cNvSpPr>
          <p:nvPr/>
        </p:nvSpPr>
        <p:spPr>
          <a:xfrm>
            <a:off x="314235" y="138407"/>
            <a:ext cx="3892403" cy="663053"/>
          </a:xfrm>
          <a:prstGeom prst="rect">
            <a:avLst/>
          </a:prstGeom>
          <a:noFill/>
        </p:spPr>
        <p:txBody>
          <a:bodyPr wrap="square" lIns="0" tIns="36000" rIns="0" bIns="72000" rtlCol="0">
            <a:spAutoFit/>
          </a:bodyPr>
          <a:lstStyle/>
          <a:p>
            <a:r>
              <a:rPr lang="hu-HU" sz="3600" b="1" dirty="0">
                <a:solidFill>
                  <a:schemeClr val="bg1"/>
                </a:solidFill>
                <a:latin typeface="Figtree" pitchFamily="2" charset="0"/>
                <a:cs typeface="Kalinga" panose="020B0502040204020203" pitchFamily="34" charset="0"/>
              </a:rPr>
              <a:t>Projekt menete</a:t>
            </a:r>
          </a:p>
        </p:txBody>
      </p:sp>
      <p:pic>
        <p:nvPicPr>
          <p:cNvPr id="13" name="Picture 12" descr="A white logo with black background&#10;&#10;Description automatically generated">
            <a:extLst>
              <a:ext uri="{FF2B5EF4-FFF2-40B4-BE49-F238E27FC236}">
                <a16:creationId xmlns:a16="http://schemas.microsoft.com/office/drawing/2014/main" id="{11D6FCED-0D88-212C-BBC6-D65F5DB1B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265" y="182879"/>
            <a:ext cx="468700" cy="5741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7944B14-6420-2562-C0F1-40279EC63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485159"/>
              </p:ext>
            </p:extLst>
          </p:nvPr>
        </p:nvGraphicFramePr>
        <p:xfrm>
          <a:off x="547463" y="2360025"/>
          <a:ext cx="3602582" cy="969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1291">
                  <a:extLst>
                    <a:ext uri="{9D8B030D-6E8A-4147-A177-3AD203B41FA5}">
                      <a16:colId xmlns:a16="http://schemas.microsoft.com/office/drawing/2014/main" val="1526879023"/>
                    </a:ext>
                  </a:extLst>
                </a:gridCol>
                <a:gridCol w="1801291">
                  <a:extLst>
                    <a:ext uri="{9D8B030D-6E8A-4147-A177-3AD203B41FA5}">
                      <a16:colId xmlns:a16="http://schemas.microsoft.com/office/drawing/2014/main" val="1847816320"/>
                    </a:ext>
                  </a:extLst>
                </a:gridCol>
              </a:tblGrid>
              <a:tr h="484596">
                <a:tc>
                  <a:txBody>
                    <a:bodyPr/>
                    <a:lstStyle/>
                    <a:p>
                      <a:pPr marL="0" marR="0" lvl="0" indent="0" algn="ctr" defTabSz="7200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800" b="0" kern="12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Kommunikáció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00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800" b="0" kern="12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Verziókezelés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5911023"/>
                  </a:ext>
                </a:extLst>
              </a:tr>
              <a:tr h="484596">
                <a:tc>
                  <a:txBody>
                    <a:bodyPr/>
                    <a:lstStyle/>
                    <a:p>
                      <a:pPr marL="0" marR="0" lvl="0" indent="0" algn="ctr" defTabSz="7200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800" b="0" kern="12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Discord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00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800" b="0" kern="12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GitHub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563159"/>
                  </a:ext>
                </a:extLst>
              </a:tr>
            </a:tbl>
          </a:graphicData>
        </a:graphic>
      </p:graphicFrame>
      <p:pic>
        <p:nvPicPr>
          <p:cNvPr id="7" name="Graphic 6">
            <a:extLst>
              <a:ext uri="{FF2B5EF4-FFF2-40B4-BE49-F238E27FC236}">
                <a16:creationId xmlns:a16="http://schemas.microsoft.com/office/drawing/2014/main" id="{98821D11-EE08-1308-643B-6CB0EEAB00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6105" y="2985184"/>
            <a:ext cx="271605" cy="21728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F905E85-679D-2801-62A7-582E0AEB87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2353" y="2985184"/>
            <a:ext cx="209250" cy="216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52B9F7-845B-3F6E-907F-5123A605C827}"/>
              </a:ext>
            </a:extLst>
          </p:cNvPr>
          <p:cNvSpPr txBox="1"/>
          <p:nvPr/>
        </p:nvSpPr>
        <p:spPr>
          <a:xfrm>
            <a:off x="4949047" y="993504"/>
            <a:ext cx="2690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dirty="0">
                <a:solidFill>
                  <a:schemeClr val="bg1"/>
                </a:solidFill>
                <a:latin typeface="Figtree" pitchFamily="2" charset="0"/>
              </a:rPr>
              <a:t>Projekt felépítése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DDB0DC-249B-6096-B1D3-C2B4AFCF0F49}"/>
              </a:ext>
            </a:extLst>
          </p:cNvPr>
          <p:cNvSpPr txBox="1"/>
          <p:nvPr/>
        </p:nvSpPr>
        <p:spPr>
          <a:xfrm>
            <a:off x="4949047" y="1801476"/>
            <a:ext cx="450675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7200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800" b="1" kern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DataVisualizer</a:t>
            </a:r>
          </a:p>
          <a:p>
            <a:pPr marL="0" marR="0" lvl="0" indent="0" defTabSz="7200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>
                <a:solidFill>
                  <a:schemeClr val="bg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 </a:t>
            </a:r>
            <a:r>
              <a:rPr lang="hu-HU" b="0" dirty="0">
                <a:solidFill>
                  <a:schemeClr val="bg1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hu-HU" sz="1600" b="0" i="1" dirty="0">
                <a:solidFill>
                  <a:schemeClr val="bg1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src</a:t>
            </a:r>
          </a:p>
          <a:p>
            <a:pPr defTabSz="720090">
              <a:defRPr/>
            </a:pPr>
            <a:r>
              <a:rPr lang="hu-HU" b="0" dirty="0">
                <a:solidFill>
                  <a:schemeClr val="bg1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    </a:t>
            </a:r>
            <a:r>
              <a:rPr lang="hu-HU" sz="1600" b="0" i="1" dirty="0">
                <a:solidFill>
                  <a:schemeClr val="bg1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assets</a:t>
            </a:r>
          </a:p>
          <a:p>
            <a:pPr defTabSz="720090">
              <a:defRPr/>
            </a:pPr>
            <a:r>
              <a:rPr lang="hu-HU" b="0" dirty="0">
                <a:solidFill>
                  <a:schemeClr val="bg1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       </a:t>
            </a:r>
            <a:r>
              <a:rPr lang="hu-HU" sz="1200" b="0" dirty="0">
                <a:solidFill>
                  <a:schemeClr val="bg1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image files</a:t>
            </a:r>
          </a:p>
          <a:p>
            <a:pPr defTabSz="720090">
              <a:defRPr/>
            </a:pPr>
            <a:r>
              <a:rPr lang="hu-HU" b="0" dirty="0">
                <a:solidFill>
                  <a:schemeClr val="bg1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    </a:t>
            </a:r>
            <a:r>
              <a:rPr lang="hu-HU" sz="1600" b="0" i="1" dirty="0">
                <a:solidFill>
                  <a:schemeClr val="bg1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data</a:t>
            </a:r>
          </a:p>
          <a:p>
            <a:pPr defTabSz="720090">
              <a:defRPr/>
            </a:pPr>
            <a:r>
              <a:rPr lang="hu-HU" dirty="0">
                <a:solidFill>
                  <a:schemeClr val="bg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    </a:t>
            </a:r>
            <a:r>
              <a:rPr lang="hu-HU" b="0" dirty="0">
                <a:solidFill>
                  <a:schemeClr val="bg1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  </a:t>
            </a:r>
            <a:r>
              <a:rPr lang="hu-HU" sz="1200" b="0" dirty="0">
                <a:solidFill>
                  <a:schemeClr val="bg1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csv file</a:t>
            </a:r>
          </a:p>
          <a:p>
            <a:pPr defTabSz="720090">
              <a:defRPr/>
            </a:pPr>
            <a:r>
              <a:rPr lang="hu-HU" b="0" dirty="0">
                <a:solidFill>
                  <a:schemeClr val="bg1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    </a:t>
            </a:r>
            <a:r>
              <a:rPr lang="hu-HU" sz="1600" b="0" i="1" dirty="0">
                <a:solidFill>
                  <a:schemeClr val="bg1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documentation</a:t>
            </a:r>
          </a:p>
          <a:p>
            <a:pPr defTabSz="720090">
              <a:defRPr/>
            </a:pPr>
            <a:r>
              <a:rPr lang="hu-HU" b="0" dirty="0">
                <a:solidFill>
                  <a:schemeClr val="bg1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   </a:t>
            </a:r>
            <a:r>
              <a:rPr lang="hu-HU" dirty="0">
                <a:solidFill>
                  <a:schemeClr val="bg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hu-HU" b="0" dirty="0">
                <a:solidFill>
                  <a:schemeClr val="bg1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  </a:t>
            </a:r>
            <a:r>
              <a:rPr lang="hu-HU" sz="1200" b="0" dirty="0">
                <a:solidFill>
                  <a:schemeClr val="bg1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presentation</a:t>
            </a:r>
          </a:p>
          <a:p>
            <a:pPr defTabSz="720090">
              <a:defRPr/>
            </a:pPr>
            <a:r>
              <a:rPr lang="hu-HU" dirty="0">
                <a:solidFill>
                  <a:schemeClr val="bg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    </a:t>
            </a:r>
            <a:r>
              <a:rPr lang="hu-HU" b="0" dirty="0">
                <a:solidFill>
                  <a:schemeClr val="bg1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  </a:t>
            </a:r>
            <a:r>
              <a:rPr lang="hu-HU" sz="1200" b="0" dirty="0">
                <a:solidFill>
                  <a:schemeClr val="bg1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word documents</a:t>
            </a:r>
          </a:p>
          <a:p>
            <a:pPr defTabSz="720090">
              <a:defRPr/>
            </a:pPr>
            <a:r>
              <a:rPr lang="hu-HU" b="0" dirty="0">
                <a:solidFill>
                  <a:schemeClr val="bg1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    </a:t>
            </a:r>
            <a:r>
              <a:rPr lang="hu-HU" sz="1600" b="0" i="1" dirty="0">
                <a:solidFill>
                  <a:schemeClr val="bg1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py</a:t>
            </a:r>
          </a:p>
          <a:p>
            <a:pPr defTabSz="720090">
              <a:defRPr/>
            </a:pPr>
            <a:r>
              <a:rPr lang="hu-HU" b="0" dirty="0">
                <a:solidFill>
                  <a:schemeClr val="bg1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       </a:t>
            </a:r>
            <a:r>
              <a:rPr lang="hu-HU" sz="1200" b="0" dirty="0">
                <a:solidFill>
                  <a:schemeClr val="bg1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python files</a:t>
            </a:r>
          </a:p>
          <a:p>
            <a:pPr marL="0" marR="0" lvl="0" indent="0" algn="ctr" defTabSz="7200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sz="1800" b="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C09C293-442B-7847-F355-8A48DAF214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2239" y="2138102"/>
            <a:ext cx="216000" cy="216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E52D4F1-BEE3-F456-615C-D7D10BA463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28911" y="2420589"/>
            <a:ext cx="216000" cy="21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069A021-28EE-79FC-5062-550C6305CB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28911" y="2973215"/>
            <a:ext cx="216000" cy="21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F77A1D1-529D-6A5B-1885-E3B184149E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28911" y="3508118"/>
            <a:ext cx="216000" cy="216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B264709-0D8D-B538-E25D-C4885079D3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28911" y="4366585"/>
            <a:ext cx="216000" cy="216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6D81A88-AF51-0DD8-4506-43163C9918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79566" y="4642978"/>
            <a:ext cx="189000" cy="216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1050986-68E4-CD36-E19C-2A9791F3D0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79566" y="4068160"/>
            <a:ext cx="162000" cy="216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EB46911-0EFB-E4DF-46BF-BD1FA4A8743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879566" y="3807139"/>
            <a:ext cx="162000" cy="216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10011713-A699-1C67-3656-7110351C20B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66066" y="3260769"/>
            <a:ext cx="216000" cy="216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DB41FFE2-CA0C-73F4-EDB0-9839DA7E79C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52566" y="2714399"/>
            <a:ext cx="216000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88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875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accel="29000" decel="62000" fill="hold" grpId="1" nodeType="withEffect">
                                  <p:stCondLst>
                                    <p:cond delay="15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Motion origin="layout" path="M 4.65608E-6 -0.12728 L 4.65608E-6 -1.81658E-6 " pathEditMode="relative" rAng="0" ptsTypes="AA">
                                      <p:cBhvr>
                                        <p:cTn id="46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2" nodeType="withEffect">
                                  <p:stCondLst>
                                    <p:cond delay="150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accel="29000" decel="62000" fill="hold" nodeType="withEffect">
                                  <p:stCondLst>
                                    <p:cond delay="16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Motion origin="layout" path="M -1.79894E-6 -0.12728 L -1.79894E-6 -1.80482E-6 " pathEditMode="relative" rAng="0" ptsTypes="AA">
                                      <p:cBhvr>
                                        <p:cTn id="51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9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accel="29000" decel="62000" fill="hold" nodeType="withEffect">
                                  <p:stCondLst>
                                    <p:cond delay="17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Motion origin="layout" path="M 4.2328E-7 -0.12727 L 4.2328E-7 -3.96825E-6 " pathEditMode="relative" rAng="0" ptsTypes="AA">
                                      <p:cBhvr>
                                        <p:cTn id="56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9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path" presetSubtype="0" accel="29000" decel="62000" fill="hold" nodeType="withEffect">
                                  <p:stCondLst>
                                    <p:cond delay="18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Motion origin="layout" path="M 3.59788E-6 -0.12727 L 3.59788E-6 -3.74486E-6 " pathEditMode="relative" rAng="0" ptsTypes="AA">
                                      <p:cBhvr>
                                        <p:cTn id="61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9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path" presetSubtype="0" accel="29000" decel="62000" fill="hold" nodeType="withEffect">
                                  <p:stCondLst>
                                    <p:cond delay="19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Motion origin="layout" path="M 4.2328E-7 -0.12728 L 4.2328E-7 3.26279E-6 " pathEditMode="relative" rAng="0" ptsTypes="AA">
                                      <p:cBhvr>
                                        <p:cTn id="66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9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ccel="29000" decel="62000" fill="hold" nodeType="withEffect">
                                  <p:stCondLst>
                                    <p:cond delay="20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Motion origin="layout" path="M 8.46561E-7 -0.12728 L 8.46561E-7 -7.34862E-7 " pathEditMode="relative" rAng="0" ptsTypes="AA">
                                      <p:cBhvr>
                                        <p:cTn id="71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9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path" presetSubtype="0" accel="29000" decel="62000" fill="hold" nodeType="withEffect">
                                  <p:stCondLst>
                                    <p:cond delay="21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Motion origin="layout" path="M 4.2328E-7 -0.12728 L 4.2328E-7 3.88595E-6 " pathEditMode="relative" rAng="0" ptsTypes="AA">
                                      <p:cBhvr>
                                        <p:cTn id="76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9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2" presetClass="path" presetSubtype="0" accel="29000" decel="62000" fill="hold" nodeType="withEffect">
                                  <p:stCondLst>
                                    <p:cond delay="22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Motion origin="layout" path="M 3.59788E-6 -0.12728 L 3.59788E-6 2.27513E-6 " pathEditMode="relative" rAng="0" ptsTypes="AA">
                                      <p:cBhvr>
                                        <p:cTn id="81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9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2" presetClass="path" presetSubtype="0" accel="29000" decel="62000" fill="hold" nodeType="withEffect">
                                  <p:stCondLst>
                                    <p:cond delay="23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Motion origin="layout" path="M 3.59788E-6 -0.12728 L 3.59788E-6 1.3933E-6 " pathEditMode="relative" rAng="0" ptsTypes="AA">
                                      <p:cBhvr>
                                        <p:cTn id="86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9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2" presetClass="path" presetSubtype="0" accel="29000" decel="62000" fill="hold" nodeType="withEffect">
                                  <p:stCondLst>
                                    <p:cond delay="24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Motion origin="layout" path="M 4.2328E-7 -0.12728 L 4.2328E-7 -2.17519E-7 " pathEditMode="relative" rAng="0" ptsTypes="AA">
                                      <p:cBhvr>
                                        <p:cTn id="91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9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2" presetClass="path" presetSubtype="0" accel="29000" decel="62000" fill="hold" nodeType="withEffect">
                                  <p:stCondLst>
                                    <p:cond delay="25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Motion origin="layout" path="M 8.46561E-7 -0.12728 L 8.46561E-7 3.398E-6 " pathEditMode="relative" rAng="0" ptsTypes="AA">
                                      <p:cBhvr>
                                        <p:cTn id="96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9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  <p:bldP spid="3" grpId="1"/>
      <p:bldP spid="3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25A0C80-386F-FB89-A6D5-0D5AF2C1F1A7}"/>
              </a:ext>
            </a:extLst>
          </p:cNvPr>
          <p:cNvSpPr txBox="1">
            <a:spLocks/>
          </p:cNvSpPr>
          <p:nvPr/>
        </p:nvSpPr>
        <p:spPr>
          <a:xfrm>
            <a:off x="314235" y="138407"/>
            <a:ext cx="3892403" cy="663053"/>
          </a:xfrm>
          <a:prstGeom prst="rect">
            <a:avLst/>
          </a:prstGeom>
          <a:noFill/>
        </p:spPr>
        <p:txBody>
          <a:bodyPr wrap="square" lIns="0" tIns="36000" rIns="0" bIns="72000" rtlCol="0">
            <a:spAutoFit/>
          </a:bodyPr>
          <a:lstStyle/>
          <a:p>
            <a:r>
              <a:rPr lang="hu-HU" sz="3600" b="1" dirty="0">
                <a:solidFill>
                  <a:schemeClr val="bg1"/>
                </a:solidFill>
                <a:latin typeface="Figtree" pitchFamily="2" charset="0"/>
                <a:cs typeface="Kalinga" panose="020B0502040204020203" pitchFamily="34" charset="0"/>
              </a:rPr>
              <a:t>Tartalomjegyzék</a:t>
            </a:r>
          </a:p>
        </p:txBody>
      </p:sp>
      <p:pic>
        <p:nvPicPr>
          <p:cNvPr id="13" name="Picture 12" descr="A white logo with black background&#10;&#10;Description automatically generated">
            <a:extLst>
              <a:ext uri="{FF2B5EF4-FFF2-40B4-BE49-F238E27FC236}">
                <a16:creationId xmlns:a16="http://schemas.microsoft.com/office/drawing/2014/main" id="{FC1BA53E-81BA-671B-E125-714D2D311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265" y="182879"/>
            <a:ext cx="468700" cy="574108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C6DA428E-FB9C-6008-0882-B8954CA8EA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2394" y="2283260"/>
            <a:ext cx="288000" cy="288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4A95E2AE-2DFF-5CDE-3C75-2955A06995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33394" y="2725515"/>
            <a:ext cx="324000" cy="288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2DA90C76-3458-D863-2504-4CAF6F0C3A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342394" y="3215068"/>
            <a:ext cx="324000" cy="2592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11F2DD0F-6E71-BF20-D308-40E91C13C3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12309" y="1857064"/>
            <a:ext cx="360001" cy="288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A94015A-9F5B-985D-015E-1B78CA583DD7}"/>
              </a:ext>
            </a:extLst>
          </p:cNvPr>
          <p:cNvSpPr txBox="1"/>
          <p:nvPr/>
        </p:nvSpPr>
        <p:spPr>
          <a:xfrm>
            <a:off x="1728284" y="2177117"/>
            <a:ext cx="64719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00"/>
              </a:spcAft>
            </a:pPr>
            <a:r>
              <a:rPr lang="hu-HU" sz="2800" dirty="0">
                <a:solidFill>
                  <a:schemeClr val="bg1"/>
                </a:solidFill>
                <a:latin typeface="Figtree" pitchFamily="2" charset="0"/>
              </a:rPr>
              <a:t>Statisztikai elemzés, következtetések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7B3143-6DCA-5B8E-21CB-B603B18BC798}"/>
              </a:ext>
            </a:extLst>
          </p:cNvPr>
          <p:cNvSpPr txBox="1"/>
          <p:nvPr/>
        </p:nvSpPr>
        <p:spPr>
          <a:xfrm>
            <a:off x="1728284" y="2634307"/>
            <a:ext cx="48025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00"/>
              </a:spcAft>
            </a:pPr>
            <a:r>
              <a:rPr lang="hu-HU" sz="2800" dirty="0">
                <a:solidFill>
                  <a:schemeClr val="bg1"/>
                </a:solidFill>
                <a:latin typeface="Figtree" pitchFamily="2" charset="0"/>
              </a:rPr>
              <a:t>Projekt munka felépítése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501A71-2AF3-D81F-DC9B-8959B4AE5A82}"/>
              </a:ext>
            </a:extLst>
          </p:cNvPr>
          <p:cNvSpPr txBox="1"/>
          <p:nvPr/>
        </p:nvSpPr>
        <p:spPr>
          <a:xfrm>
            <a:off x="1728284" y="3091497"/>
            <a:ext cx="48025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00"/>
              </a:spcAft>
            </a:pPr>
            <a:r>
              <a:rPr lang="hu-HU" sz="2800" dirty="0">
                <a:solidFill>
                  <a:schemeClr val="bg1"/>
                </a:solidFill>
                <a:latin typeface="Figtree" pitchFamily="2" charset="0"/>
              </a:rPr>
              <a:t>Python program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996024-E177-0A8F-6CAE-EC737A56526E}"/>
              </a:ext>
            </a:extLst>
          </p:cNvPr>
          <p:cNvSpPr txBox="1"/>
          <p:nvPr/>
        </p:nvSpPr>
        <p:spPr>
          <a:xfrm>
            <a:off x="1734200" y="1721892"/>
            <a:ext cx="48025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00"/>
              </a:spcAft>
            </a:pPr>
            <a:r>
              <a:rPr lang="hu-HU" sz="2800" dirty="0">
                <a:solidFill>
                  <a:schemeClr val="bg1"/>
                </a:solidFill>
                <a:latin typeface="Figtree" pitchFamily="2" charset="0"/>
              </a:rPr>
              <a:t>Téma bemutatása</a:t>
            </a:r>
          </a:p>
        </p:txBody>
      </p:sp>
    </p:spTree>
    <p:extLst>
      <p:ext uri="{BB962C8B-B14F-4D97-AF65-F5344CB8AC3E}">
        <p14:creationId xmlns:p14="http://schemas.microsoft.com/office/powerpoint/2010/main" val="186020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29000" decel="6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8042E-6 -0.12757 L -3.28042E-6 -3.7037E-7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7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29000" decel="62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8.99471E-7 -0.12728 L -8.99471E-7 3.02175E-6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29000" decel="62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3.28042E-6 -0.12757 L -3.28042E-6 -3.7037E-7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7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29000" decel="62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8.99471E-7 -0.12728 L -8.99471E-7 3.02175E-6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9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33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accel="29000" decel="62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28042E-6 -0.12757 L -3.28042E-6 -3.7037E-7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7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29000" decel="6200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-8.99471E-7 -0.12728 L -8.99471E-7 3.02175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1" nodeType="withEffect">
                                  <p:stCondLst>
                                    <p:cond delay="58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accel="29000" decel="6200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animMotion origin="layout" path="M -3.28042E-6 -0.12757 L -3.28042E-6 -3.7037E-7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7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path" presetSubtype="0" accel="29000" decel="62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8.99471E-7 -0.12728 L -8.99471E-7 3.02175E-6 " pathEditMode="relative" rAng="0" ptsTypes="AA">
                                      <p:cBhvr>
                                        <p:cTn id="5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9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93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3" grpId="1"/>
      <p:bldP spid="33" grpId="2"/>
      <p:bldP spid="35" grpId="0"/>
      <p:bldP spid="35" grpId="1"/>
      <p:bldP spid="35" grpId="2"/>
      <p:bldP spid="37" grpId="0"/>
      <p:bldP spid="37" grpId="1"/>
      <p:bldP spid="37" grpId="2"/>
      <p:bldP spid="31" grpId="0"/>
      <p:bldP spid="31" grpId="1"/>
      <p:bldP spid="31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4FA450-76AA-2F04-6241-C953F38ED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EF2C08C-C113-EC1B-2ECB-A8DF01F943D1}"/>
              </a:ext>
            </a:extLst>
          </p:cNvPr>
          <p:cNvSpPr txBox="1">
            <a:spLocks/>
          </p:cNvSpPr>
          <p:nvPr/>
        </p:nvSpPr>
        <p:spPr>
          <a:xfrm>
            <a:off x="314235" y="138407"/>
            <a:ext cx="3892403" cy="663053"/>
          </a:xfrm>
          <a:prstGeom prst="rect">
            <a:avLst/>
          </a:prstGeom>
          <a:noFill/>
        </p:spPr>
        <p:txBody>
          <a:bodyPr wrap="square" lIns="0" tIns="36000" rIns="0" bIns="72000" rtlCol="0">
            <a:spAutoFit/>
          </a:bodyPr>
          <a:lstStyle/>
          <a:p>
            <a:r>
              <a:rPr lang="hu-HU" sz="3600" b="1" dirty="0">
                <a:solidFill>
                  <a:schemeClr val="bg1"/>
                </a:solidFill>
                <a:latin typeface="Figtree" pitchFamily="2" charset="0"/>
                <a:cs typeface="Kalinga" panose="020B0502040204020203" pitchFamily="34" charset="0"/>
              </a:rPr>
              <a:t>Téma</a:t>
            </a:r>
          </a:p>
        </p:txBody>
      </p:sp>
      <p:pic>
        <p:nvPicPr>
          <p:cNvPr id="13" name="Picture 12" descr="A white logo with black background&#10;&#10;Description automatically generated">
            <a:extLst>
              <a:ext uri="{FF2B5EF4-FFF2-40B4-BE49-F238E27FC236}">
                <a16:creationId xmlns:a16="http://schemas.microsoft.com/office/drawing/2014/main" id="{4CEB6DD5-EA51-8BBD-4EEB-BD89ED9676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265" y="182879"/>
            <a:ext cx="468700" cy="5741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FD193711-E178-9DB5-1F3E-3AF07ECDF7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2882" y="1763237"/>
            <a:ext cx="1035657" cy="138087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D9B6609-FB0D-2D07-5142-4AFFD60EA401}"/>
              </a:ext>
            </a:extLst>
          </p:cNvPr>
          <p:cNvSpPr>
            <a:spLocks/>
          </p:cNvSpPr>
          <p:nvPr/>
        </p:nvSpPr>
        <p:spPr>
          <a:xfrm>
            <a:off x="1493653" y="2010313"/>
            <a:ext cx="55659" cy="556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015C8C5-9389-D060-08D9-F317952E7E65}"/>
              </a:ext>
            </a:extLst>
          </p:cNvPr>
          <p:cNvSpPr>
            <a:spLocks/>
          </p:cNvSpPr>
          <p:nvPr/>
        </p:nvSpPr>
        <p:spPr>
          <a:xfrm>
            <a:off x="1466256" y="2018461"/>
            <a:ext cx="55659" cy="556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F1F03BB-A870-0238-A95A-5533950415E1}"/>
              </a:ext>
            </a:extLst>
          </p:cNvPr>
          <p:cNvSpPr>
            <a:spLocks/>
          </p:cNvSpPr>
          <p:nvPr/>
        </p:nvSpPr>
        <p:spPr>
          <a:xfrm>
            <a:off x="1460943" y="2070480"/>
            <a:ext cx="55659" cy="556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A4A0E85-C435-EC3E-97BA-8C8A8FA9BD54}"/>
              </a:ext>
            </a:extLst>
          </p:cNvPr>
          <p:cNvSpPr>
            <a:spLocks/>
          </p:cNvSpPr>
          <p:nvPr/>
        </p:nvSpPr>
        <p:spPr>
          <a:xfrm>
            <a:off x="1460942" y="2134884"/>
            <a:ext cx="55659" cy="556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513ABBE-1A3C-8697-039A-DEAED72EB69B}"/>
              </a:ext>
            </a:extLst>
          </p:cNvPr>
          <p:cNvSpPr>
            <a:spLocks/>
          </p:cNvSpPr>
          <p:nvPr/>
        </p:nvSpPr>
        <p:spPr>
          <a:xfrm>
            <a:off x="1471569" y="2079225"/>
            <a:ext cx="55659" cy="556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9A6B03D-BE02-2634-2229-A0CBDDF8E092}"/>
              </a:ext>
            </a:extLst>
          </p:cNvPr>
          <p:cNvSpPr>
            <a:spLocks/>
          </p:cNvSpPr>
          <p:nvPr/>
        </p:nvSpPr>
        <p:spPr>
          <a:xfrm>
            <a:off x="1499398" y="2070479"/>
            <a:ext cx="55659" cy="556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4F9CBF8-EFA7-DD8B-2732-0B065E7D5E13}"/>
              </a:ext>
            </a:extLst>
          </p:cNvPr>
          <p:cNvSpPr>
            <a:spLocks/>
          </p:cNvSpPr>
          <p:nvPr/>
        </p:nvSpPr>
        <p:spPr>
          <a:xfrm>
            <a:off x="1493236" y="2115301"/>
            <a:ext cx="55659" cy="556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CBD962A-5BB9-0AF1-D0E5-6BC8790CC541}"/>
              </a:ext>
            </a:extLst>
          </p:cNvPr>
          <p:cNvSpPr>
            <a:spLocks/>
          </p:cNvSpPr>
          <p:nvPr/>
        </p:nvSpPr>
        <p:spPr>
          <a:xfrm>
            <a:off x="1468488" y="2102266"/>
            <a:ext cx="55659" cy="556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C2DD208-73F4-6211-736D-56BFCCF5E598}"/>
              </a:ext>
            </a:extLst>
          </p:cNvPr>
          <p:cNvSpPr>
            <a:spLocks/>
          </p:cNvSpPr>
          <p:nvPr/>
        </p:nvSpPr>
        <p:spPr>
          <a:xfrm>
            <a:off x="1444460" y="2055269"/>
            <a:ext cx="55659" cy="556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34FFF8A-A8A8-A302-B2A5-250CE3D998A5}"/>
              </a:ext>
            </a:extLst>
          </p:cNvPr>
          <p:cNvSpPr>
            <a:spLocks/>
          </p:cNvSpPr>
          <p:nvPr/>
        </p:nvSpPr>
        <p:spPr>
          <a:xfrm>
            <a:off x="1413037" y="2118092"/>
            <a:ext cx="55659" cy="556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FD17A57-4611-8370-530F-3B99ACE73103}"/>
              </a:ext>
            </a:extLst>
          </p:cNvPr>
          <p:cNvSpPr>
            <a:spLocks/>
          </p:cNvSpPr>
          <p:nvPr/>
        </p:nvSpPr>
        <p:spPr>
          <a:xfrm>
            <a:off x="1448836" y="2045855"/>
            <a:ext cx="55659" cy="556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0C471E4-2FDC-3E94-B3DB-166F307299A7}"/>
              </a:ext>
            </a:extLst>
          </p:cNvPr>
          <p:cNvSpPr>
            <a:spLocks/>
          </p:cNvSpPr>
          <p:nvPr/>
        </p:nvSpPr>
        <p:spPr>
          <a:xfrm>
            <a:off x="1443793" y="2062433"/>
            <a:ext cx="55659" cy="556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355A266-A991-6826-BB34-2A240BA6D6B2}"/>
              </a:ext>
            </a:extLst>
          </p:cNvPr>
          <p:cNvSpPr>
            <a:spLocks/>
          </p:cNvSpPr>
          <p:nvPr/>
        </p:nvSpPr>
        <p:spPr>
          <a:xfrm>
            <a:off x="1488437" y="2077708"/>
            <a:ext cx="55659" cy="556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668FEC6-510D-CB25-082E-897BBF9BBE28}"/>
              </a:ext>
            </a:extLst>
          </p:cNvPr>
          <p:cNvSpPr>
            <a:spLocks/>
          </p:cNvSpPr>
          <p:nvPr/>
        </p:nvSpPr>
        <p:spPr>
          <a:xfrm>
            <a:off x="1450172" y="2025265"/>
            <a:ext cx="55659" cy="556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7B899DB-67B3-FDA2-0D2B-EDA2A12E1460}"/>
              </a:ext>
            </a:extLst>
          </p:cNvPr>
          <p:cNvSpPr>
            <a:spLocks/>
          </p:cNvSpPr>
          <p:nvPr/>
        </p:nvSpPr>
        <p:spPr>
          <a:xfrm>
            <a:off x="1423844" y="2108571"/>
            <a:ext cx="55659" cy="556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0434446-6BCC-EA5F-CD5A-6BA6A7EB955F}"/>
              </a:ext>
            </a:extLst>
          </p:cNvPr>
          <p:cNvSpPr>
            <a:spLocks/>
          </p:cNvSpPr>
          <p:nvPr/>
        </p:nvSpPr>
        <p:spPr>
          <a:xfrm>
            <a:off x="1433490" y="2077287"/>
            <a:ext cx="55659" cy="556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355F60F-E282-EB75-FFED-F26A4F69B1EE}"/>
              </a:ext>
            </a:extLst>
          </p:cNvPr>
          <p:cNvSpPr>
            <a:spLocks/>
          </p:cNvSpPr>
          <p:nvPr/>
        </p:nvSpPr>
        <p:spPr>
          <a:xfrm>
            <a:off x="1503299" y="2025265"/>
            <a:ext cx="55659" cy="556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9D873A9-F423-8923-EC14-89983212C61F}"/>
              </a:ext>
            </a:extLst>
          </p:cNvPr>
          <p:cNvSpPr>
            <a:spLocks/>
          </p:cNvSpPr>
          <p:nvPr/>
        </p:nvSpPr>
        <p:spPr>
          <a:xfrm>
            <a:off x="1475902" y="2033413"/>
            <a:ext cx="55659" cy="556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0ACE1D6-BC07-0355-1A1A-7E69BB08BBC8}"/>
              </a:ext>
            </a:extLst>
          </p:cNvPr>
          <p:cNvSpPr>
            <a:spLocks/>
          </p:cNvSpPr>
          <p:nvPr/>
        </p:nvSpPr>
        <p:spPr>
          <a:xfrm>
            <a:off x="1470589" y="2085432"/>
            <a:ext cx="55659" cy="556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7AEBEA7-9190-FBB8-585D-215DF62888B0}"/>
              </a:ext>
            </a:extLst>
          </p:cNvPr>
          <p:cNvSpPr>
            <a:spLocks/>
          </p:cNvSpPr>
          <p:nvPr/>
        </p:nvSpPr>
        <p:spPr>
          <a:xfrm>
            <a:off x="1470588" y="2149836"/>
            <a:ext cx="55659" cy="556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8255D31-D614-D35D-EF6E-3B4046ACE2C1}"/>
              </a:ext>
            </a:extLst>
          </p:cNvPr>
          <p:cNvSpPr>
            <a:spLocks/>
          </p:cNvSpPr>
          <p:nvPr/>
        </p:nvSpPr>
        <p:spPr>
          <a:xfrm>
            <a:off x="1481215" y="2094177"/>
            <a:ext cx="55659" cy="556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1590E4D-ABED-4524-D13B-7CBB1D4C9F41}"/>
              </a:ext>
            </a:extLst>
          </p:cNvPr>
          <p:cNvSpPr>
            <a:spLocks/>
          </p:cNvSpPr>
          <p:nvPr/>
        </p:nvSpPr>
        <p:spPr>
          <a:xfrm>
            <a:off x="1509044" y="2085431"/>
            <a:ext cx="55659" cy="556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6862B41-FAE2-752C-CD0B-E486649CE0BC}"/>
              </a:ext>
            </a:extLst>
          </p:cNvPr>
          <p:cNvSpPr>
            <a:spLocks/>
          </p:cNvSpPr>
          <p:nvPr/>
        </p:nvSpPr>
        <p:spPr>
          <a:xfrm>
            <a:off x="1502882" y="2130253"/>
            <a:ext cx="55659" cy="556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7055452-7F5F-8904-8F8D-C5717123D52D}"/>
              </a:ext>
            </a:extLst>
          </p:cNvPr>
          <p:cNvSpPr>
            <a:spLocks/>
          </p:cNvSpPr>
          <p:nvPr/>
        </p:nvSpPr>
        <p:spPr>
          <a:xfrm>
            <a:off x="1478134" y="2117218"/>
            <a:ext cx="55659" cy="556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F74FBA2-A92E-A5AF-5EC2-F915240F4058}"/>
              </a:ext>
            </a:extLst>
          </p:cNvPr>
          <p:cNvSpPr>
            <a:spLocks/>
          </p:cNvSpPr>
          <p:nvPr/>
        </p:nvSpPr>
        <p:spPr>
          <a:xfrm>
            <a:off x="1454106" y="2070221"/>
            <a:ext cx="55659" cy="556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1152875-728C-5961-2DC4-4074F0B3D45A}"/>
              </a:ext>
            </a:extLst>
          </p:cNvPr>
          <p:cNvSpPr>
            <a:spLocks/>
          </p:cNvSpPr>
          <p:nvPr/>
        </p:nvSpPr>
        <p:spPr>
          <a:xfrm>
            <a:off x="1461530" y="2069423"/>
            <a:ext cx="55659" cy="556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7464312-6F2F-2211-9D8F-2D3CB9058D45}"/>
              </a:ext>
            </a:extLst>
          </p:cNvPr>
          <p:cNvSpPr>
            <a:spLocks/>
          </p:cNvSpPr>
          <p:nvPr/>
        </p:nvSpPr>
        <p:spPr>
          <a:xfrm>
            <a:off x="1458482" y="2060807"/>
            <a:ext cx="55659" cy="556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FF538C0-2959-1189-8767-533C6D537F93}"/>
              </a:ext>
            </a:extLst>
          </p:cNvPr>
          <p:cNvSpPr>
            <a:spLocks/>
          </p:cNvSpPr>
          <p:nvPr/>
        </p:nvSpPr>
        <p:spPr>
          <a:xfrm>
            <a:off x="1453439" y="2077385"/>
            <a:ext cx="55659" cy="556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45D433B-24E5-57B2-0BFF-871CA3FE2015}"/>
              </a:ext>
            </a:extLst>
          </p:cNvPr>
          <p:cNvSpPr>
            <a:spLocks/>
          </p:cNvSpPr>
          <p:nvPr/>
        </p:nvSpPr>
        <p:spPr>
          <a:xfrm>
            <a:off x="1498083" y="2092660"/>
            <a:ext cx="55659" cy="556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FFEC5DA-6FA7-8255-E1B5-2BC97C89007A}"/>
              </a:ext>
            </a:extLst>
          </p:cNvPr>
          <p:cNvSpPr>
            <a:spLocks/>
          </p:cNvSpPr>
          <p:nvPr/>
        </p:nvSpPr>
        <p:spPr>
          <a:xfrm>
            <a:off x="1459818" y="2040217"/>
            <a:ext cx="55659" cy="556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C7C26AD-8E87-A106-184D-F534EB03BABD}"/>
              </a:ext>
            </a:extLst>
          </p:cNvPr>
          <p:cNvSpPr>
            <a:spLocks/>
          </p:cNvSpPr>
          <p:nvPr/>
        </p:nvSpPr>
        <p:spPr>
          <a:xfrm>
            <a:off x="1433490" y="2123523"/>
            <a:ext cx="55659" cy="556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0CA26AC-D1D1-5E84-ADDF-8477BF1F7FAE}"/>
              </a:ext>
            </a:extLst>
          </p:cNvPr>
          <p:cNvSpPr>
            <a:spLocks/>
          </p:cNvSpPr>
          <p:nvPr/>
        </p:nvSpPr>
        <p:spPr>
          <a:xfrm>
            <a:off x="1443136" y="2092239"/>
            <a:ext cx="55659" cy="556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5766469-CFB8-2BA0-DECA-C7EB0801C820}"/>
              </a:ext>
            </a:extLst>
          </p:cNvPr>
          <p:cNvSpPr txBox="1"/>
          <p:nvPr/>
        </p:nvSpPr>
        <p:spPr>
          <a:xfrm>
            <a:off x="2221278" y="1782825"/>
            <a:ext cx="65969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>
                <a:solidFill>
                  <a:schemeClr val="bg1"/>
                </a:solidFill>
                <a:effectLst/>
                <a:latin typeface="Figtree" pitchFamily="2" charset="0"/>
              </a:rPr>
              <a:t>1986 – 2010</a:t>
            </a:r>
          </a:p>
          <a:p>
            <a:r>
              <a:rPr lang="hu-HU" sz="2800" b="0" dirty="0">
                <a:solidFill>
                  <a:schemeClr val="bg1"/>
                </a:solidFill>
                <a:effectLst/>
                <a:latin typeface="Figtree" pitchFamily="2" charset="0"/>
              </a:rPr>
              <a:t>Napi átlagos időráfordítás nemek szerint</a:t>
            </a:r>
          </a:p>
          <a:p>
            <a:r>
              <a:rPr lang="hu-HU" sz="2800" b="1" dirty="0">
                <a:solidFill>
                  <a:schemeClr val="bg1"/>
                </a:solidFill>
                <a:latin typeface="Figtree" pitchFamily="2" charset="0"/>
              </a:rPr>
              <a:t>Magyarországon</a:t>
            </a:r>
            <a:endParaRPr lang="hu-HU" sz="2800" b="1" dirty="0">
              <a:solidFill>
                <a:schemeClr val="bg1"/>
              </a:solidFill>
              <a:effectLst/>
              <a:latin typeface="Figtree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DA7F826-011C-0CBE-0847-5C9926E9DD86}"/>
              </a:ext>
            </a:extLst>
          </p:cNvPr>
          <p:cNvSpPr txBox="1"/>
          <p:nvPr/>
        </p:nvSpPr>
        <p:spPr>
          <a:xfrm>
            <a:off x="71562" y="5067864"/>
            <a:ext cx="5197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Forrás: </a:t>
            </a:r>
            <a:r>
              <a:rPr lang="hu-HU" sz="1100" i="1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https://www.ksh.hu/stadat_files/ido/hu/ido0002.html</a:t>
            </a:r>
          </a:p>
        </p:txBody>
      </p:sp>
    </p:spTree>
    <p:extLst>
      <p:ext uri="{BB962C8B-B14F-4D97-AF65-F5344CB8AC3E}">
        <p14:creationId xmlns:p14="http://schemas.microsoft.com/office/powerpoint/2010/main" val="68505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42" presetClass="path" presetSubtype="0" accel="29000" decel="62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7.93651E-7 -0.07907 L -7.93651E-7 1.52851E-7 " pathEditMode="relative" rAng="0" ptsTypes="AA">
                                      <p:cBhvr>
                                        <p:cTn id="171" dur="1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39"/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42" presetClass="path" presetSubtype="0" repeatCount="indefinite" accel="24000" decel="4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9 0.07437 L -0.0081 0.18283 " pathEditMode="relative" rAng="0" ptsTypes="AA">
                                      <p:cBhvr>
                                        <p:cTn id="17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9" y="5409"/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42" presetClass="path" presetSubtype="0" repeatCount="indefinite" accel="24000" decel="48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83 0.07731 L 1.37566E-6 0.18637 " pathEditMode="relative" rAng="0" ptsTypes="AA">
                                      <p:cBhvr>
                                        <p:cTn id="18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5438"/>
                                    </p:animMotion>
                                  </p:childTnLst>
                                </p:cTn>
                              </p:par>
                              <p:par>
                                <p:cTn id="182" presetID="42" presetClass="path" presetSubtype="0" repeatCount="indefinite" accel="24000" decel="48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166 0.06026 L -0.00083 0.16931 " pathEditMode="relative" rAng="0" ptsTypes="AA">
                                      <p:cBhvr>
                                        <p:cTn id="18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5438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42" presetClass="path" presetSubtype="0" repeatCount="indefinite" accel="24000" decel="48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0.00066 0.06761 L 0.00149 0.17666 " pathEditMode="relative" rAng="0" ptsTypes="AA">
                                      <p:cBhvr>
                                        <p:cTn id="18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5438"/>
                                    </p:animMotion>
                                  </p:childTnLst>
                                </p:cTn>
                              </p:par>
                              <p:par>
                                <p:cTn id="186" presetID="42" presetClass="path" presetSubtype="0" repeatCount="indefinite" accel="24000" decel="48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0.00049 0.06555 L 0.00034 0.17461 " pathEditMode="relative" rAng="0" ptsTypes="AA">
                                      <p:cBhvr>
                                        <p:cTn id="18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5438"/>
                                    </p:animMotion>
                                  </p:childTnLst>
                                </p:cTn>
                              </p:par>
                              <p:par>
                                <p:cTn id="188" presetID="42" presetClass="path" presetSubtype="0" repeatCount="indefinite" accel="24000" decel="48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0.00562 0.06731 L 0.00132 0.17666 " pathEditMode="relative" rAng="0" ptsTypes="AA">
                                      <p:cBhvr>
                                        <p:cTn id="18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" y="5467"/>
                                    </p:animMotion>
                                  </p:childTnLst>
                                </p:cTn>
                              </p:par>
                              <p:par>
                                <p:cTn id="190" presetID="42" presetClass="path" presetSubtype="0" repeatCount="indefinite" accel="24000" decel="48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0.00248 0.07231 L -0.00331 0.1602 " pathEditMode="relative" rAng="0" ptsTypes="AA">
                                      <p:cBhvr>
                                        <p:cTn id="19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" y="4380"/>
                                    </p:animMotion>
                                  </p:childTnLst>
                                </p:cTn>
                              </p:par>
                              <p:par>
                                <p:cTn id="192" presetID="42" presetClass="path" presetSubtype="0" repeatCount="indefinite" accel="24000" decel="48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066 0.07731 L 0.00298 0.18166 " pathEditMode="relative" rAng="0" ptsTypes="AA">
                                      <p:cBhvr>
                                        <p:cTn id="19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5203"/>
                                    </p:animMotion>
                                  </p:childTnLst>
                                </p:cTn>
                              </p:par>
                              <p:par>
                                <p:cTn id="194" presetID="42" presetClass="path" presetSubtype="0" repeatCount="indefinite" accel="24000" decel="48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827 0.07172 L 0.00248 0.17783 " pathEditMode="relative" rAng="0" ptsTypes="AA">
                                      <p:cBhvr>
                                        <p:cTn id="19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" y="5291"/>
                                    </p:animMotion>
                                  </p:childTnLst>
                                </p:cTn>
                              </p:par>
                              <p:par>
                                <p:cTn id="196" presetID="42" presetClass="path" presetSubtype="0" repeatCount="indefinite" accel="24000" decel="48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826 0.06026 L 0.00826 0.16755 " pathEditMode="relative" rAng="0" ptsTypes="AA">
                                      <p:cBhvr>
                                        <p:cTn id="19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350"/>
                                    </p:animMotion>
                                  </p:childTnLst>
                                </p:cTn>
                              </p:par>
                              <p:par>
                                <p:cTn id="198" presetID="42" presetClass="path" presetSubtype="0" repeatCount="indefinite" accel="24000" decel="48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0.00017 0.06878 L 0.00066 0.17784 " pathEditMode="relative" rAng="0" ptsTypes="AA">
                                      <p:cBhvr>
                                        <p:cTn id="19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5438"/>
                                    </p:animMotion>
                                  </p:childTnLst>
                                </p:cTn>
                              </p:par>
                              <p:par>
                                <p:cTn id="200" presetID="42" presetClass="path" presetSubtype="0" repeatCount="indefinite" accel="24000" decel="48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048 0.07055 L 0.00563 0.1796 " pathEditMode="relative" rAng="0" ptsTypes="AA">
                                      <p:cBhvr>
                                        <p:cTn id="20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5438"/>
                                    </p:animMotion>
                                  </p:childTnLst>
                                </p:cTn>
                              </p:par>
                              <p:par>
                                <p:cTn id="202" presetID="42" presetClass="path" presetSubtype="0" repeatCount="indefinite" accel="24000" decel="48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.00066 0.05614 L 0.00149 0.1652 " pathEditMode="relative" rAng="0" ptsTypes="AA">
                                      <p:cBhvr>
                                        <p:cTn id="20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5438"/>
                                    </p:animMotion>
                                  </p:childTnLst>
                                </p:cTn>
                              </p:par>
                              <p:par>
                                <p:cTn id="204" presetID="42" presetClass="path" presetSubtype="0" repeatCount="indefinite" accel="24000" decel="48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0.00413 0.0923 L 0.00396 0.19224 " pathEditMode="relative" rAng="0" ptsTypes="AA">
                                      <p:cBhvr>
                                        <p:cTn id="20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4997"/>
                                    </p:animMotion>
                                  </p:childTnLst>
                                </p:cTn>
                              </p:par>
                              <p:par>
                                <p:cTn id="206" presetID="42" presetClass="path" presetSubtype="0" repeatCount="indefinite" accel="24000" decel="48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563 0.06025 L 0.00645 0.16931 " pathEditMode="relative" rAng="0" ptsTypes="AA">
                                      <p:cBhvr>
                                        <p:cTn id="20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5438"/>
                                    </p:animMotion>
                                  </p:childTnLst>
                                </p:cTn>
                              </p:par>
                              <p:par>
                                <p:cTn id="208" presetID="42" presetClass="path" presetSubtype="0" repeatCount="indefinite" accel="24000" decel="48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628 0.07261 L 0.00711 0.18166 " pathEditMode="relative" rAng="0" ptsTypes="AA">
                                      <p:cBhvr>
                                        <p:cTn id="20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5438"/>
                                    </p:animMotion>
                                  </p:childTnLst>
                                </p:cTn>
                              </p:par>
                              <p:par>
                                <p:cTn id="210" presetID="42" presetClass="path" presetSubtype="0" repeatCount="indefinite" accel="24000" decel="48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0.00149 0.07437 L -0.0076 0.17843 " pathEditMode="relative" rAng="0" ptsTypes="AA">
                                      <p:cBhvr>
                                        <p:cTn id="21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3" y="5203"/>
                                    </p:animMotion>
                                  </p:childTnLst>
                                </p:cTn>
                              </p:par>
                              <p:par>
                                <p:cTn id="212" presetID="42" presetClass="path" presetSubtype="0" repeatCount="indefinite" accel="24000" decel="48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83 0.07731 L -6.87831E-7 0.18636 " pathEditMode="relative" rAng="0" ptsTypes="AA">
                                      <p:cBhvr>
                                        <p:cTn id="2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5438"/>
                                    </p:animMotion>
                                  </p:childTnLst>
                                </p:cTn>
                              </p:par>
                              <p:par>
                                <p:cTn id="214" presetID="42" presetClass="path" presetSubtype="0" repeatCount="indefinite" accel="24000" decel="48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116 0.06026 L -0.00033 0.16931 " pathEditMode="relative" rAng="0" ptsTypes="AA">
                                      <p:cBhvr>
                                        <p:cTn id="21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5438"/>
                                    </p:animMotion>
                                  </p:childTnLst>
                                </p:cTn>
                              </p:par>
                              <p:par>
                                <p:cTn id="216" presetID="42" presetClass="path" presetSubtype="0" repeatCount="indefinite" accel="24000" decel="48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0.00066 0.06731 L 0.00182 0.1696 " pathEditMode="relative" rAng="0" ptsTypes="AA">
                                      <p:cBhvr>
                                        <p:cTn id="21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" y="5115"/>
                                    </p:animMotion>
                                  </p:childTnLst>
                                </p:cTn>
                              </p:par>
                              <p:par>
                                <p:cTn id="218" presetID="42" presetClass="path" presetSubtype="0" repeatCount="indefinite" accel="24000" decel="48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0.0005 0.06555 L 0.00033 0.1746 " pathEditMode="relative" rAng="0" ptsTypes="AA">
                                      <p:cBhvr>
                                        <p:cTn id="21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5438"/>
                                    </p:animMotion>
                                  </p:childTnLst>
                                </p:cTn>
                              </p:par>
                              <p:par>
                                <p:cTn id="220" presetID="42" presetClass="path" presetSubtype="0" repeatCount="indefinite" accel="24000" decel="48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0.00562 0.06731 L 0.00133 0.17666 " pathEditMode="relative" rAng="0" ptsTypes="AA">
                                      <p:cBhvr>
                                        <p:cTn id="22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" y="5467"/>
                                    </p:animMotion>
                                  </p:childTnLst>
                                </p:cTn>
                              </p:par>
                              <p:par>
                                <p:cTn id="222" presetID="42" presetClass="path" presetSubtype="0" repeatCount="indefinite" accel="24000" decel="48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0.00248 0.07231 L -0.00331 0.1602 " pathEditMode="relative" rAng="0" ptsTypes="AA">
                                      <p:cBhvr>
                                        <p:cTn id="22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" y="4380"/>
                                    </p:animMotion>
                                  </p:childTnLst>
                                </p:cTn>
                              </p:par>
                              <p:par>
                                <p:cTn id="224" presetID="42" presetClass="path" presetSubtype="0" repeatCount="indefinite" accel="24000" decel="48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-0.00083 0.07202 L 0.00281 0.17637 " pathEditMode="relative" rAng="0" ptsTypes="AA">
                                      <p:cBhvr>
                                        <p:cTn id="22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5203"/>
                                    </p:animMotion>
                                  </p:childTnLst>
                                </p:cTn>
                              </p:par>
                              <p:par>
                                <p:cTn id="226" presetID="42" presetClass="path" presetSubtype="0" repeatCount="indefinite" accel="24000" decel="4800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0.00826 0.07172 L 0.00248 0.17784 " pathEditMode="relative" rAng="0" ptsTypes="AA">
                                      <p:cBhvr>
                                        <p:cTn id="22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" y="5291"/>
                                    </p:animMotion>
                                  </p:childTnLst>
                                </p:cTn>
                              </p:par>
                              <p:par>
                                <p:cTn id="228" presetID="42" presetClass="path" presetSubtype="0" repeatCount="indefinite" accel="24000" decel="48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0.00678 0.07084 L 0.00678 0.17813 " pathEditMode="relative" rAng="0" ptsTypes="AA">
                                      <p:cBhvr>
                                        <p:cTn id="22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350"/>
                                    </p:animMotion>
                                  </p:childTnLst>
                                </p:cTn>
                              </p:par>
                              <p:par>
                                <p:cTn id="230" presetID="42" presetClass="path" presetSubtype="0" repeatCount="indefinite" accel="24000" decel="48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0.00016 0.06878 L 0.00066 0.17783 " pathEditMode="relative" rAng="0" ptsTypes="AA">
                                      <p:cBhvr>
                                        <p:cTn id="23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5438"/>
                                    </p:animMotion>
                                  </p:childTnLst>
                                </p:cTn>
                              </p:par>
                              <p:par>
                                <p:cTn id="232" presetID="42" presetClass="path" presetSubtype="0" repeatCount="indefinite" accel="24000" decel="48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0.00479 0.07055 L 0.00562 0.1796 " pathEditMode="relative" rAng="0" ptsTypes="AA">
                                      <p:cBhvr>
                                        <p:cTn id="23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5438"/>
                                    </p:animMotion>
                                  </p:childTnLst>
                                </p:cTn>
                              </p:par>
                              <p:par>
                                <p:cTn id="234" presetID="42" presetClass="path" presetSubtype="0" repeatCount="indefinite" accel="24000" decel="48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.00066 0.05614 L 0.00148 0.16519 " pathEditMode="relative" rAng="0" ptsTypes="AA">
                                      <p:cBhvr>
                                        <p:cTn id="23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5438"/>
                                    </p:animMotion>
                                  </p:childTnLst>
                                </p:cTn>
                              </p:par>
                              <p:par>
                                <p:cTn id="236" presetID="42" presetClass="path" presetSubtype="0" repeatCount="indefinite" accel="24000" decel="48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0.00413 0.09318 L 0.00479 0.19165 " pathEditMode="relative" rAng="0" ptsTypes="AA">
                                      <p:cBhvr>
                                        <p:cTn id="23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4909"/>
                                    </p:animMotion>
                                  </p:childTnLst>
                                </p:cTn>
                              </p:par>
                              <p:par>
                                <p:cTn id="238" presetID="42" presetClass="path" presetSubtype="0" repeatCount="indefinite" accel="24000" decel="48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.00479 0.06261 L 0.00562 0.17136 " pathEditMode="relative" rAng="0" ptsTypes="AA">
                                      <p:cBhvr>
                                        <p:cTn id="23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5438"/>
                                    </p:animMotion>
                                  </p:childTnLst>
                                </p:cTn>
                              </p:par>
                              <p:par>
                                <p:cTn id="240" presetID="42" presetClass="path" presetSubtype="0" repeatCount="indefinite" accel="24000" decel="48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0.00595 0.06849 L 0.00678 0.17754 " pathEditMode="relative" rAng="0" ptsTypes="AA">
                                      <p:cBhvr>
                                        <p:cTn id="24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54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41" grpId="0" animBg="1"/>
      <p:bldP spid="41" grpId="1" animBg="1"/>
      <p:bldP spid="41" grpId="2" animBg="1"/>
      <p:bldP spid="42" grpId="0" animBg="1"/>
      <p:bldP spid="42" grpId="1" animBg="1"/>
      <p:bldP spid="42" grpId="2" animBg="1"/>
      <p:bldP spid="43" grpId="0" animBg="1"/>
      <p:bldP spid="43" grpId="1" animBg="1"/>
      <p:bldP spid="43" grpId="2" animBg="1"/>
      <p:bldP spid="44" grpId="0" animBg="1"/>
      <p:bldP spid="44" grpId="1" animBg="1"/>
      <p:bldP spid="44" grpId="2" animBg="1"/>
      <p:bldP spid="45" grpId="0" animBg="1"/>
      <p:bldP spid="45" grpId="1" animBg="1"/>
      <p:bldP spid="45" grpId="2" animBg="1"/>
      <p:bldP spid="46" grpId="0" animBg="1"/>
      <p:bldP spid="46" grpId="1" animBg="1"/>
      <p:bldP spid="46" grpId="2" animBg="1"/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  <p:bldP spid="49" grpId="0" animBg="1"/>
      <p:bldP spid="49" grpId="1" animBg="1"/>
      <p:bldP spid="49" grpId="2" animBg="1"/>
      <p:bldP spid="50" grpId="0" animBg="1"/>
      <p:bldP spid="50" grpId="1" animBg="1"/>
      <p:bldP spid="50" grpId="2" animBg="1"/>
      <p:bldP spid="51" grpId="0" animBg="1"/>
      <p:bldP spid="51" grpId="1" animBg="1"/>
      <p:bldP spid="51" grpId="2" animBg="1"/>
      <p:bldP spid="52" grpId="0" animBg="1"/>
      <p:bldP spid="52" grpId="1" animBg="1"/>
      <p:bldP spid="52" grpId="2" animBg="1"/>
      <p:bldP spid="53" grpId="0" animBg="1"/>
      <p:bldP spid="53" grpId="1" animBg="1"/>
      <p:bldP spid="53" grpId="2" animBg="1"/>
      <p:bldP spid="54" grpId="0" animBg="1"/>
      <p:bldP spid="54" grpId="1" animBg="1"/>
      <p:bldP spid="54" grpId="2" animBg="1"/>
      <p:bldP spid="55" grpId="0" animBg="1"/>
      <p:bldP spid="55" grpId="1" animBg="1"/>
      <p:bldP spid="55" grpId="2" animBg="1"/>
      <p:bldP spid="56" grpId="0" animBg="1"/>
      <p:bldP spid="56" grpId="1" animBg="1"/>
      <p:bldP spid="56" grpId="2" animBg="1"/>
      <p:bldP spid="59" grpId="0"/>
      <p:bldP spid="59" grpId="1"/>
      <p:bldP spid="59" grpId="2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386C7-31D1-F29B-FE69-768851DB0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9AD716-8FBF-48A2-AABA-DB39DE2149C4}"/>
              </a:ext>
            </a:extLst>
          </p:cNvPr>
          <p:cNvSpPr txBox="1">
            <a:spLocks/>
          </p:cNvSpPr>
          <p:nvPr/>
        </p:nvSpPr>
        <p:spPr>
          <a:xfrm>
            <a:off x="314235" y="138407"/>
            <a:ext cx="3892403" cy="663053"/>
          </a:xfrm>
          <a:prstGeom prst="rect">
            <a:avLst/>
          </a:prstGeom>
          <a:noFill/>
        </p:spPr>
        <p:txBody>
          <a:bodyPr wrap="square" lIns="0" tIns="36000" rIns="0" bIns="72000" rtlCol="0">
            <a:spAutoFit/>
          </a:bodyPr>
          <a:lstStyle/>
          <a:p>
            <a:r>
              <a:rPr lang="hu-HU" sz="3600" b="1" dirty="0">
                <a:solidFill>
                  <a:schemeClr val="bg1"/>
                </a:solidFill>
                <a:latin typeface="Figtree" pitchFamily="2" charset="0"/>
                <a:cs typeface="Kalinga" panose="020B0502040204020203" pitchFamily="34" charset="0"/>
              </a:rPr>
              <a:t>Elemzés</a:t>
            </a:r>
          </a:p>
        </p:txBody>
      </p:sp>
      <p:pic>
        <p:nvPicPr>
          <p:cNvPr id="13" name="Picture 12" descr="A white logo with black background&#10;&#10;Description automatically generated">
            <a:extLst>
              <a:ext uri="{FF2B5EF4-FFF2-40B4-BE49-F238E27FC236}">
                <a16:creationId xmlns:a16="http://schemas.microsoft.com/office/drawing/2014/main" id="{73EE12D4-A2DD-DFCC-0E53-337C57E91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265" y="182879"/>
            <a:ext cx="468700" cy="5741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0C4E3F-F5A2-5092-20CC-3EDD48EB31DB}"/>
              </a:ext>
            </a:extLst>
          </p:cNvPr>
          <p:cNvSpPr txBox="1"/>
          <p:nvPr/>
        </p:nvSpPr>
        <p:spPr>
          <a:xfrm>
            <a:off x="2965001" y="1048094"/>
            <a:ext cx="3671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bg1"/>
                </a:solidFill>
                <a:latin typeface="Figtree" pitchFamily="2" charset="0"/>
              </a:rPr>
              <a:t>Tevékenységi kategóriák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791612-1929-9EB4-5FA0-6241C10273F2}"/>
              </a:ext>
            </a:extLst>
          </p:cNvPr>
          <p:cNvGrpSpPr/>
          <p:nvPr/>
        </p:nvGrpSpPr>
        <p:grpSpPr>
          <a:xfrm>
            <a:off x="172941" y="2298177"/>
            <a:ext cx="2194561" cy="1981033"/>
            <a:chOff x="172941" y="1926630"/>
            <a:chExt cx="2194561" cy="1981033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D807A87-20FF-5192-1ABE-B91728979D13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172941" y="1926630"/>
              <a:ext cx="2194560" cy="1547409"/>
            </a:xfrm>
            <a:prstGeom prst="round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EE46B44-D752-D9EA-54EB-BF60CCEA8692}"/>
                </a:ext>
              </a:extLst>
            </p:cNvPr>
            <p:cNvSpPr txBox="1"/>
            <p:nvPr/>
          </p:nvSpPr>
          <p:spPr>
            <a:xfrm>
              <a:off x="172942" y="3538331"/>
              <a:ext cx="2194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i="1" dirty="0">
                  <a:solidFill>
                    <a:schemeClr val="bg1"/>
                  </a:solidFill>
                </a:rPr>
                <a:t>Termelőtevékenység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98F0C23-5B0C-01C9-5F50-6299DCD0C345}"/>
              </a:ext>
            </a:extLst>
          </p:cNvPr>
          <p:cNvGrpSpPr/>
          <p:nvPr/>
        </p:nvGrpSpPr>
        <p:grpSpPr>
          <a:xfrm>
            <a:off x="2518575" y="2298178"/>
            <a:ext cx="2194560" cy="1981032"/>
            <a:chOff x="2518575" y="1926631"/>
            <a:chExt cx="2194560" cy="1981032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F9A6D3A-4980-7228-93E8-372172868887}"/>
                </a:ext>
              </a:extLst>
            </p:cNvPr>
            <p:cNvSpPr/>
            <p:nvPr/>
          </p:nvSpPr>
          <p:spPr>
            <a:xfrm>
              <a:off x="2518575" y="1926631"/>
              <a:ext cx="2194560" cy="1547409"/>
            </a:xfrm>
            <a:prstGeom prst="roundRect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36E00B-81BE-6E22-0CFA-05C075D0E93F}"/>
                </a:ext>
              </a:extLst>
            </p:cNvPr>
            <p:cNvSpPr txBox="1"/>
            <p:nvPr/>
          </p:nvSpPr>
          <p:spPr>
            <a:xfrm>
              <a:off x="2652753" y="3538331"/>
              <a:ext cx="19262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i="1" dirty="0">
                  <a:solidFill>
                    <a:schemeClr val="bg1"/>
                  </a:solidFill>
                </a:rPr>
                <a:t>Háztartási munka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B557BB3-5BE1-E81B-E664-CD4765A76325}"/>
              </a:ext>
            </a:extLst>
          </p:cNvPr>
          <p:cNvGrpSpPr/>
          <p:nvPr/>
        </p:nvGrpSpPr>
        <p:grpSpPr>
          <a:xfrm>
            <a:off x="4864210" y="2298179"/>
            <a:ext cx="2194560" cy="2258030"/>
            <a:chOff x="4864210" y="1926632"/>
            <a:chExt cx="2194560" cy="225803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6A22ABA6-C0B1-C9D4-2B5B-D21132F691B2}"/>
                </a:ext>
              </a:extLst>
            </p:cNvPr>
            <p:cNvSpPr/>
            <p:nvPr/>
          </p:nvSpPr>
          <p:spPr>
            <a:xfrm>
              <a:off x="4864210" y="1926632"/>
              <a:ext cx="2194560" cy="1547409"/>
            </a:xfrm>
            <a:prstGeom prst="roundRect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C109DE-23D0-1071-437A-84979BA75B4A}"/>
                </a:ext>
              </a:extLst>
            </p:cNvPr>
            <p:cNvSpPr txBox="1"/>
            <p:nvPr/>
          </p:nvSpPr>
          <p:spPr>
            <a:xfrm>
              <a:off x="4998388" y="3538331"/>
              <a:ext cx="19262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i="1" dirty="0">
                  <a:solidFill>
                    <a:schemeClr val="bg1"/>
                  </a:solidFill>
                </a:rPr>
                <a:t>Szabadidős tevékenység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7A786F2-9C0B-F7CF-F413-A0BF5F105E18}"/>
              </a:ext>
            </a:extLst>
          </p:cNvPr>
          <p:cNvGrpSpPr/>
          <p:nvPr/>
        </p:nvGrpSpPr>
        <p:grpSpPr>
          <a:xfrm>
            <a:off x="7233699" y="2298179"/>
            <a:ext cx="2194560" cy="2258030"/>
            <a:chOff x="7233699" y="1926632"/>
            <a:chExt cx="2194560" cy="22580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FFFD7A0-2385-155A-6F58-D77B2AAF2C7D}"/>
                </a:ext>
              </a:extLst>
            </p:cNvPr>
            <p:cNvSpPr/>
            <p:nvPr/>
          </p:nvSpPr>
          <p:spPr>
            <a:xfrm>
              <a:off x="7233699" y="1926632"/>
              <a:ext cx="2194560" cy="1547409"/>
            </a:xfrm>
            <a:prstGeom prst="roundRect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52E419-76E2-125D-0E07-F5930D3F8976}"/>
                </a:ext>
              </a:extLst>
            </p:cNvPr>
            <p:cNvSpPr txBox="1"/>
            <p:nvPr/>
          </p:nvSpPr>
          <p:spPr>
            <a:xfrm>
              <a:off x="7344023" y="3538331"/>
              <a:ext cx="19262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i="1" dirty="0">
                  <a:solidFill>
                    <a:schemeClr val="bg1"/>
                  </a:solidFill>
                </a:rPr>
                <a:t>Gyermekek gondozása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99300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29000" decel="6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6772E-6 -0.12727 L 4.86772E-6 -3.49794E-6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29000" decel="6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3915E-6 -0.12727 L -3.43915E-6 -3.49794E-6 " pathEditMode="relative" rAng="0" ptsTypes="AA">
                                      <p:cBhvr>
                                        <p:cTn id="23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9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29000" decel="6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9788E-6 -0.12728 L 3.59788E-6 3.30982E-6 " pathEditMode="relative" rAng="0" ptsTypes="AA">
                                      <p:cBhvr>
                                        <p:cTn id="3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29000" decel="6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6772E-6 -0.12728 L -4.86772E-6 3.30982E-6 " pathEditMode="relative" rAng="0" ptsTypes="AA">
                                      <p:cBhvr>
                                        <p:cTn id="37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9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D4A55-A113-77D1-8E78-9EE58166B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38A1663-91DF-6A39-81F1-081D7A236784}"/>
              </a:ext>
            </a:extLst>
          </p:cNvPr>
          <p:cNvSpPr txBox="1">
            <a:spLocks/>
          </p:cNvSpPr>
          <p:nvPr/>
        </p:nvSpPr>
        <p:spPr>
          <a:xfrm>
            <a:off x="314235" y="138407"/>
            <a:ext cx="3892403" cy="663053"/>
          </a:xfrm>
          <a:prstGeom prst="rect">
            <a:avLst/>
          </a:prstGeom>
          <a:noFill/>
        </p:spPr>
        <p:txBody>
          <a:bodyPr wrap="square" lIns="0" tIns="36000" rIns="0" bIns="72000" rtlCol="0">
            <a:spAutoFit/>
          </a:bodyPr>
          <a:lstStyle/>
          <a:p>
            <a:r>
              <a:rPr lang="hu-HU" sz="3600" b="1" dirty="0">
                <a:solidFill>
                  <a:schemeClr val="bg1"/>
                </a:solidFill>
                <a:latin typeface="Figtree" pitchFamily="2" charset="0"/>
                <a:cs typeface="Kalinga" panose="020B0502040204020203" pitchFamily="34" charset="0"/>
              </a:rPr>
              <a:t>Elemzés</a:t>
            </a:r>
          </a:p>
        </p:txBody>
      </p:sp>
      <p:pic>
        <p:nvPicPr>
          <p:cNvPr id="13" name="Picture 12" descr="A white logo with black background&#10;&#10;Description automatically generated">
            <a:extLst>
              <a:ext uri="{FF2B5EF4-FFF2-40B4-BE49-F238E27FC236}">
                <a16:creationId xmlns:a16="http://schemas.microsoft.com/office/drawing/2014/main" id="{4C9395BE-7981-523C-8B00-0E6B5A5ED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265" y="182879"/>
            <a:ext cx="468700" cy="5741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284EC9-2020-72B4-BCB9-ADD7746A9AC0}"/>
              </a:ext>
            </a:extLst>
          </p:cNvPr>
          <p:cNvSpPr txBox="1"/>
          <p:nvPr/>
        </p:nvSpPr>
        <p:spPr>
          <a:xfrm>
            <a:off x="3241519" y="578527"/>
            <a:ext cx="31181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dirty="0">
                <a:solidFill>
                  <a:schemeClr val="bg1"/>
                </a:solidFill>
                <a:latin typeface="Figtree" pitchFamily="2" charset="0"/>
              </a:rPr>
              <a:t>Termelőtevékenység</a:t>
            </a:r>
          </a:p>
          <a:p>
            <a:pPr algn="ctr"/>
            <a:r>
              <a:rPr lang="hu-HU" sz="2400" dirty="0">
                <a:solidFill>
                  <a:schemeClr val="bg1"/>
                </a:solidFill>
                <a:latin typeface="Figtree" pitchFamily="2" charset="0"/>
              </a:rPr>
              <a:t>(</a:t>
            </a:r>
            <a:r>
              <a:rPr lang="hu-HU" sz="2400" i="1" dirty="0">
                <a:solidFill>
                  <a:schemeClr val="bg1"/>
                </a:solidFill>
                <a:latin typeface="Figtree" pitchFamily="2" charset="0"/>
              </a:rPr>
              <a:t>nemek szerint</a:t>
            </a:r>
            <a:r>
              <a:rPr lang="hu-HU" sz="2400" dirty="0">
                <a:solidFill>
                  <a:schemeClr val="bg1"/>
                </a:solidFill>
                <a:latin typeface="Figtree" pitchFamily="2" charset="0"/>
              </a:rPr>
              <a:t>)</a:t>
            </a:r>
          </a:p>
        </p:txBody>
      </p:sp>
      <p:pic>
        <p:nvPicPr>
          <p:cNvPr id="18" name="Picture 1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99154C63-43F5-9BD1-B9DF-9E3C3EE56F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0000" y="1525937"/>
            <a:ext cx="7418567" cy="3736331"/>
          </a:xfrm>
          <a:prstGeom prst="round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15527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0A338-B0C2-ABBD-5108-A97AFF895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EDA2627-0BA8-304F-391A-C130F45A49DA}"/>
              </a:ext>
            </a:extLst>
          </p:cNvPr>
          <p:cNvSpPr txBox="1">
            <a:spLocks/>
          </p:cNvSpPr>
          <p:nvPr/>
        </p:nvSpPr>
        <p:spPr>
          <a:xfrm>
            <a:off x="314235" y="138407"/>
            <a:ext cx="3892403" cy="663053"/>
          </a:xfrm>
          <a:prstGeom prst="rect">
            <a:avLst/>
          </a:prstGeom>
          <a:noFill/>
        </p:spPr>
        <p:txBody>
          <a:bodyPr wrap="square" lIns="0" tIns="36000" rIns="0" bIns="72000" rtlCol="0">
            <a:spAutoFit/>
          </a:bodyPr>
          <a:lstStyle/>
          <a:p>
            <a:r>
              <a:rPr lang="hu-HU" sz="3600" b="1" dirty="0">
                <a:solidFill>
                  <a:schemeClr val="bg1"/>
                </a:solidFill>
                <a:latin typeface="Figtree" pitchFamily="2" charset="0"/>
                <a:cs typeface="Kalinga" panose="020B0502040204020203" pitchFamily="34" charset="0"/>
              </a:rPr>
              <a:t>Elemzés</a:t>
            </a:r>
          </a:p>
        </p:txBody>
      </p:sp>
      <p:pic>
        <p:nvPicPr>
          <p:cNvPr id="13" name="Picture 12" descr="A white logo with black background&#10;&#10;Description automatically generated">
            <a:extLst>
              <a:ext uri="{FF2B5EF4-FFF2-40B4-BE49-F238E27FC236}">
                <a16:creationId xmlns:a16="http://schemas.microsoft.com/office/drawing/2014/main" id="{FE1507BF-37FB-0DEF-3FF1-8AC4E8060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265" y="182879"/>
            <a:ext cx="468700" cy="5741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4E97EC-C221-4DF2-37D7-18D9BF219078}"/>
              </a:ext>
            </a:extLst>
          </p:cNvPr>
          <p:cNvSpPr txBox="1"/>
          <p:nvPr/>
        </p:nvSpPr>
        <p:spPr>
          <a:xfrm>
            <a:off x="2452843" y="578527"/>
            <a:ext cx="46955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dirty="0">
                <a:solidFill>
                  <a:schemeClr val="bg1"/>
                </a:solidFill>
                <a:latin typeface="Figtree" pitchFamily="2" charset="0"/>
              </a:rPr>
              <a:t>Termelőtevékenység</a:t>
            </a:r>
          </a:p>
          <a:p>
            <a:pPr algn="ctr"/>
            <a:r>
              <a:rPr lang="hu-HU" sz="2400" i="1" dirty="0">
                <a:solidFill>
                  <a:schemeClr val="bg1"/>
                </a:solidFill>
                <a:latin typeface="Figtree" pitchFamily="2" charset="0"/>
              </a:rPr>
              <a:t>(összesen, lineáris regresszióval)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560DFC-7A0E-C7E1-959B-87E27D2A1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0000" y="1526400"/>
            <a:ext cx="7419499" cy="37368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2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CCD65-6670-61EE-7755-FFECC7F8E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6C4086-F4F1-E1C7-2BD4-61EC0CF9E11C}"/>
              </a:ext>
            </a:extLst>
          </p:cNvPr>
          <p:cNvSpPr txBox="1">
            <a:spLocks/>
          </p:cNvSpPr>
          <p:nvPr/>
        </p:nvSpPr>
        <p:spPr>
          <a:xfrm>
            <a:off x="314235" y="138407"/>
            <a:ext cx="3892403" cy="663053"/>
          </a:xfrm>
          <a:prstGeom prst="rect">
            <a:avLst/>
          </a:prstGeom>
          <a:noFill/>
        </p:spPr>
        <p:txBody>
          <a:bodyPr wrap="square" lIns="0" tIns="36000" rIns="0" bIns="72000" rtlCol="0">
            <a:spAutoFit/>
          </a:bodyPr>
          <a:lstStyle/>
          <a:p>
            <a:r>
              <a:rPr lang="hu-HU" sz="3600" b="1" dirty="0">
                <a:solidFill>
                  <a:schemeClr val="bg1"/>
                </a:solidFill>
                <a:latin typeface="Figtree" pitchFamily="2" charset="0"/>
                <a:cs typeface="Kalinga" panose="020B0502040204020203" pitchFamily="34" charset="0"/>
              </a:rPr>
              <a:t>Elemzés</a:t>
            </a:r>
          </a:p>
        </p:txBody>
      </p:sp>
      <p:pic>
        <p:nvPicPr>
          <p:cNvPr id="13" name="Picture 12" descr="A white logo with black background&#10;&#10;Description automatically generated">
            <a:extLst>
              <a:ext uri="{FF2B5EF4-FFF2-40B4-BE49-F238E27FC236}">
                <a16:creationId xmlns:a16="http://schemas.microsoft.com/office/drawing/2014/main" id="{26E1085E-78CF-FE04-2731-2C0698E4BE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265" y="182879"/>
            <a:ext cx="468700" cy="5741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EBAFAA-2A40-317A-B226-CAA818FBDF00}"/>
              </a:ext>
            </a:extLst>
          </p:cNvPr>
          <p:cNvSpPr txBox="1"/>
          <p:nvPr/>
        </p:nvSpPr>
        <p:spPr>
          <a:xfrm>
            <a:off x="3241519" y="578527"/>
            <a:ext cx="3118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bg1"/>
                </a:solidFill>
                <a:latin typeface="Figtree" pitchFamily="2" charset="0"/>
              </a:rPr>
              <a:t>Termelőtevékenység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F3B478-D72E-886E-C5A9-2328730EF6CA}"/>
              </a:ext>
            </a:extLst>
          </p:cNvPr>
          <p:cNvSpPr txBox="1"/>
          <p:nvPr/>
        </p:nvSpPr>
        <p:spPr>
          <a:xfrm>
            <a:off x="6773332" y="1155213"/>
            <a:ext cx="782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>
                <a:solidFill>
                  <a:schemeClr val="bg1"/>
                </a:solidFill>
              </a:rPr>
              <a:t>Nő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8013B0-B1C1-10E3-14F4-00C121DFF154}"/>
              </a:ext>
            </a:extLst>
          </p:cNvPr>
          <p:cNvSpPr txBox="1"/>
          <p:nvPr/>
        </p:nvSpPr>
        <p:spPr>
          <a:xfrm>
            <a:off x="1693005" y="1160890"/>
            <a:ext cx="1134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>
                <a:solidFill>
                  <a:schemeClr val="bg1"/>
                </a:solidFill>
              </a:rPr>
              <a:t>Férfi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309FA5-BC98-C078-593E-5B640F2B4FC1}"/>
              </a:ext>
            </a:extLst>
          </p:cNvPr>
          <p:cNvCxnSpPr>
            <a:cxnSpLocks/>
          </p:cNvCxnSpPr>
          <p:nvPr/>
        </p:nvCxnSpPr>
        <p:spPr>
          <a:xfrm>
            <a:off x="4800599" y="1311965"/>
            <a:ext cx="0" cy="372916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9D212D5-AD87-C0CC-A65C-0E084EFD6326}"/>
              </a:ext>
            </a:extLst>
          </p:cNvPr>
          <p:cNvSpPr txBox="1"/>
          <p:nvPr/>
        </p:nvSpPr>
        <p:spPr>
          <a:xfrm>
            <a:off x="3665564" y="2822218"/>
            <a:ext cx="938256" cy="307777"/>
          </a:xfrm>
          <a:prstGeom prst="rect">
            <a:avLst/>
          </a:prstGeom>
          <a:solidFill>
            <a:srgbClr val="4F0510"/>
          </a:solidFill>
          <a:ln w="19050">
            <a:solidFill>
              <a:schemeClr val="bg1"/>
            </a:solidFill>
          </a:ln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defRPr sz="1400">
                <a:ln w="3175">
                  <a:noFill/>
                </a:ln>
                <a:solidFill>
                  <a:srgbClr val="F46277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defRPr>
            </a:lvl1pPr>
          </a:lstStyle>
          <a:p>
            <a:r>
              <a:rPr lang="hu-HU" dirty="0"/>
              <a:t>-35.77%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50DDD52F-2BC7-C710-2DAA-02E33107C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098884"/>
              </p:ext>
            </p:extLst>
          </p:nvPr>
        </p:nvGraphicFramePr>
        <p:xfrm>
          <a:off x="314234" y="1990189"/>
          <a:ext cx="3205476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492">
                  <a:extLst>
                    <a:ext uri="{9D8B030D-6E8A-4147-A177-3AD203B41FA5}">
                      <a16:colId xmlns:a16="http://schemas.microsoft.com/office/drawing/2014/main" val="3122131293"/>
                    </a:ext>
                  </a:extLst>
                </a:gridCol>
                <a:gridCol w="1068492">
                  <a:extLst>
                    <a:ext uri="{9D8B030D-6E8A-4147-A177-3AD203B41FA5}">
                      <a16:colId xmlns:a16="http://schemas.microsoft.com/office/drawing/2014/main" val="666328040"/>
                    </a:ext>
                  </a:extLst>
                </a:gridCol>
                <a:gridCol w="1068492">
                  <a:extLst>
                    <a:ext uri="{9D8B030D-6E8A-4147-A177-3AD203B41FA5}">
                      <a16:colId xmlns:a16="http://schemas.microsoft.com/office/drawing/2014/main" val="383241916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marL="0" marR="0" lvl="0" indent="0" algn="ctr" defTabSz="7200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800" b="1" dirty="0">
                          <a:solidFill>
                            <a:schemeClr val="bg1"/>
                          </a:solidFill>
                        </a:rPr>
                        <a:t>Átlagos főfoglalkozásra fordított idő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22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sz="1800" b="1" dirty="0">
                          <a:solidFill>
                            <a:schemeClr val="bg1"/>
                          </a:solidFill>
                        </a:rPr>
                        <a:t>Év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b="1" dirty="0">
                          <a:solidFill>
                            <a:schemeClr val="bg1"/>
                          </a:solidFill>
                        </a:rPr>
                        <a:t>1986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b="1" dirty="0">
                          <a:solidFill>
                            <a:schemeClr val="bg1"/>
                          </a:solidFill>
                        </a:rPr>
                        <a:t>2010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1786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sz="1600" b="1" u="none" strike="noStrike" dirty="0">
                          <a:solidFill>
                            <a:schemeClr val="bg1"/>
                          </a:solidFill>
                        </a:rPr>
                        <a:t>Perc / Fő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b="0" u="none" strike="noStrike" dirty="0">
                          <a:solidFill>
                            <a:schemeClr val="bg1"/>
                          </a:solidFill>
                        </a:rPr>
                        <a:t>341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b="0" dirty="0">
                          <a:solidFill>
                            <a:schemeClr val="bg1"/>
                          </a:solidFill>
                        </a:rPr>
                        <a:t>219</a:t>
                      </a:r>
                      <a:endParaRPr lang="hu-HU" sz="16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594483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D86BDEB-44AD-C187-DACE-9FD7DBC78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292738"/>
              </p:ext>
            </p:extLst>
          </p:nvPr>
        </p:nvGraphicFramePr>
        <p:xfrm>
          <a:off x="5090877" y="1990189"/>
          <a:ext cx="3247572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2524">
                  <a:extLst>
                    <a:ext uri="{9D8B030D-6E8A-4147-A177-3AD203B41FA5}">
                      <a16:colId xmlns:a16="http://schemas.microsoft.com/office/drawing/2014/main" val="3122131293"/>
                    </a:ext>
                  </a:extLst>
                </a:gridCol>
                <a:gridCol w="1082524">
                  <a:extLst>
                    <a:ext uri="{9D8B030D-6E8A-4147-A177-3AD203B41FA5}">
                      <a16:colId xmlns:a16="http://schemas.microsoft.com/office/drawing/2014/main" val="666328040"/>
                    </a:ext>
                  </a:extLst>
                </a:gridCol>
                <a:gridCol w="1082524">
                  <a:extLst>
                    <a:ext uri="{9D8B030D-6E8A-4147-A177-3AD203B41FA5}">
                      <a16:colId xmlns:a16="http://schemas.microsoft.com/office/drawing/2014/main" val="383241916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marL="0" marR="0" lvl="0" indent="0" algn="ctr" defTabSz="7200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800" b="1" dirty="0">
                          <a:solidFill>
                            <a:schemeClr val="bg1"/>
                          </a:solidFill>
                        </a:rPr>
                        <a:t>Átlagos főfoglalkozásra fordított idő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22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sz="1800" b="1" dirty="0">
                          <a:solidFill>
                            <a:schemeClr val="bg1"/>
                          </a:solidFill>
                        </a:rPr>
                        <a:t>Év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b="1" dirty="0">
                          <a:solidFill>
                            <a:schemeClr val="bg1"/>
                          </a:solidFill>
                        </a:rPr>
                        <a:t>1986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b="1" dirty="0">
                          <a:solidFill>
                            <a:schemeClr val="bg1"/>
                          </a:solidFill>
                        </a:rPr>
                        <a:t>2010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1786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sz="1600" b="1" u="none" strike="noStrike" dirty="0">
                          <a:solidFill>
                            <a:schemeClr val="bg1"/>
                          </a:solidFill>
                        </a:rPr>
                        <a:t>Perc / Fő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b="0" u="none" strike="noStrike" dirty="0">
                          <a:solidFill>
                            <a:schemeClr val="bg1"/>
                          </a:solidFill>
                        </a:rPr>
                        <a:t>222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b="0" dirty="0">
                          <a:solidFill>
                            <a:schemeClr val="bg1"/>
                          </a:solidFill>
                        </a:rPr>
                        <a:t>148</a:t>
                      </a:r>
                      <a:endParaRPr lang="hu-HU" sz="16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594483"/>
                  </a:ext>
                </a:extLst>
              </a:tr>
            </a:tbl>
          </a:graphicData>
        </a:graphic>
      </p:graphicFrame>
      <p:grpSp>
        <p:nvGrpSpPr>
          <p:cNvPr id="34" name="Group 33">
            <a:extLst>
              <a:ext uri="{FF2B5EF4-FFF2-40B4-BE49-F238E27FC236}">
                <a16:creationId xmlns:a16="http://schemas.microsoft.com/office/drawing/2014/main" id="{D0447B09-43A2-5226-F727-92AE35BDC4D1}"/>
              </a:ext>
            </a:extLst>
          </p:cNvPr>
          <p:cNvGrpSpPr/>
          <p:nvPr/>
        </p:nvGrpSpPr>
        <p:grpSpPr>
          <a:xfrm>
            <a:off x="8482731" y="2822219"/>
            <a:ext cx="938256" cy="307777"/>
            <a:chOff x="8366617" y="2546448"/>
            <a:chExt cx="938256" cy="3077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AB460C-B80C-355B-B088-5FE3CFD5349A}"/>
                </a:ext>
              </a:extLst>
            </p:cNvPr>
            <p:cNvSpPr txBox="1"/>
            <p:nvPr/>
          </p:nvSpPr>
          <p:spPr>
            <a:xfrm>
              <a:off x="8366617" y="2546448"/>
              <a:ext cx="938256" cy="307777"/>
            </a:xfrm>
            <a:prstGeom prst="rect">
              <a:avLst/>
            </a:prstGeom>
            <a:solidFill>
              <a:srgbClr val="4F0510"/>
            </a:solidFill>
            <a:ln w="19050">
              <a:solidFill>
                <a:schemeClr val="bg1"/>
              </a:solidFill>
            </a:ln>
          </p:spPr>
          <p:txBody>
            <a:bodyPr wrap="square" rtlCol="0" anchor="b">
              <a:spAutoFit/>
            </a:bodyPr>
            <a:lstStyle>
              <a:defPPr>
                <a:defRPr lang="en-US"/>
              </a:defPPr>
              <a:lvl1pPr algn="ctr">
                <a:defRPr sz="1400">
                  <a:ln w="3175">
                    <a:noFill/>
                  </a:ln>
                  <a:solidFill>
                    <a:srgbClr val="F46277"/>
                  </a:solidFill>
                  <a:latin typeface="JetBrains Mono Medium" panose="02000009000000000000" pitchFamily="49" charset="0"/>
                  <a:ea typeface="JetBrains Mono Medium" panose="02000009000000000000" pitchFamily="49" charset="0"/>
                  <a:cs typeface="JetBrains Mono Medium" panose="02000009000000000000" pitchFamily="49" charset="0"/>
                </a:defRPr>
              </a:lvl1pPr>
            </a:lstStyle>
            <a:p>
              <a:r>
                <a:rPr lang="hu-HU" dirty="0"/>
                <a:t>-33.33%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67A91FD-EB58-001D-BEDF-F8E4B5281C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17794" y="2603388"/>
              <a:ext cx="61436" cy="0"/>
            </a:xfrm>
            <a:prstGeom prst="line">
              <a:avLst/>
            </a:prstGeom>
            <a:solidFill>
              <a:srgbClr val="4F0510"/>
            </a:solidFill>
            <a:ln w="19050">
              <a:solidFill>
                <a:srgbClr val="F46277"/>
              </a:solidFill>
            </a:ln>
          </p:spPr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F944296-83AF-AD24-2765-459824B3F308}"/>
              </a:ext>
            </a:extLst>
          </p:cNvPr>
          <p:cNvSpPr txBox="1"/>
          <p:nvPr/>
        </p:nvSpPr>
        <p:spPr>
          <a:xfrm>
            <a:off x="3665563" y="4174302"/>
            <a:ext cx="938256" cy="307777"/>
          </a:xfrm>
          <a:prstGeom prst="rect">
            <a:avLst/>
          </a:prstGeom>
          <a:solidFill>
            <a:srgbClr val="4F0510"/>
          </a:solidFill>
          <a:ln w="19050">
            <a:solidFill>
              <a:schemeClr val="bg1"/>
            </a:solidFill>
          </a:ln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defRPr sz="1400">
                <a:ln w="3175">
                  <a:noFill/>
                </a:ln>
                <a:solidFill>
                  <a:srgbClr val="F46277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defRPr>
            </a:lvl1pPr>
          </a:lstStyle>
          <a:p>
            <a:r>
              <a:rPr lang="hu-HU" dirty="0"/>
              <a:t>-65.67%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A3F76CF5-91E7-E05C-CA4C-38ED4F118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292482"/>
              </p:ext>
            </p:extLst>
          </p:nvPr>
        </p:nvGraphicFramePr>
        <p:xfrm>
          <a:off x="273710" y="3510250"/>
          <a:ext cx="3071397" cy="119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799">
                  <a:extLst>
                    <a:ext uri="{9D8B030D-6E8A-4147-A177-3AD203B41FA5}">
                      <a16:colId xmlns:a16="http://schemas.microsoft.com/office/drawing/2014/main" val="3122131293"/>
                    </a:ext>
                  </a:extLst>
                </a:gridCol>
                <a:gridCol w="1023799">
                  <a:extLst>
                    <a:ext uri="{9D8B030D-6E8A-4147-A177-3AD203B41FA5}">
                      <a16:colId xmlns:a16="http://schemas.microsoft.com/office/drawing/2014/main" val="666328040"/>
                    </a:ext>
                  </a:extLst>
                </a:gridCol>
                <a:gridCol w="1023799">
                  <a:extLst>
                    <a:ext uri="{9D8B030D-6E8A-4147-A177-3AD203B41FA5}">
                      <a16:colId xmlns:a16="http://schemas.microsoft.com/office/drawing/2014/main" val="383241916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marL="0" marR="0" lvl="0" indent="0" algn="ctr" defTabSz="7200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200" b="1" dirty="0">
                          <a:solidFill>
                            <a:schemeClr val="bg1"/>
                          </a:solidFill>
                        </a:rPr>
                        <a:t>Átlagos mezőgazdasági munkára fordított idő (saját háztartás részére)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22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sz="1800" b="1" dirty="0">
                          <a:solidFill>
                            <a:schemeClr val="bg1"/>
                          </a:solidFill>
                        </a:rPr>
                        <a:t>Év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b="1" dirty="0">
                          <a:solidFill>
                            <a:schemeClr val="bg1"/>
                          </a:solidFill>
                        </a:rPr>
                        <a:t>1986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b="1" dirty="0">
                          <a:solidFill>
                            <a:schemeClr val="bg1"/>
                          </a:solidFill>
                        </a:rPr>
                        <a:t>2010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1786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sz="1600" b="1" u="none" strike="noStrike" dirty="0">
                          <a:solidFill>
                            <a:schemeClr val="bg1"/>
                          </a:solidFill>
                        </a:rPr>
                        <a:t>Perc / Fő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b="0" u="none" strike="noStrike" dirty="0">
                          <a:solidFill>
                            <a:schemeClr val="bg1"/>
                          </a:solidFill>
                        </a:rPr>
                        <a:t>67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b="0" dirty="0">
                          <a:solidFill>
                            <a:schemeClr val="bg1"/>
                          </a:solidFill>
                        </a:rPr>
                        <a:t>23</a:t>
                      </a:r>
                      <a:endParaRPr lang="hu-HU" sz="16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594483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7E97541F-B3D2-5826-12FF-FB07FCD672DC}"/>
              </a:ext>
            </a:extLst>
          </p:cNvPr>
          <p:cNvSpPr txBox="1"/>
          <p:nvPr/>
        </p:nvSpPr>
        <p:spPr>
          <a:xfrm>
            <a:off x="8482731" y="4174302"/>
            <a:ext cx="938256" cy="307777"/>
          </a:xfrm>
          <a:prstGeom prst="rect">
            <a:avLst/>
          </a:prstGeom>
          <a:solidFill>
            <a:srgbClr val="4F0510"/>
          </a:solidFill>
          <a:ln w="19050">
            <a:solidFill>
              <a:schemeClr val="bg1"/>
            </a:solidFill>
          </a:ln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defRPr sz="1400">
                <a:ln w="3175">
                  <a:noFill/>
                </a:ln>
                <a:solidFill>
                  <a:srgbClr val="F46277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defRPr>
            </a:lvl1pPr>
          </a:lstStyle>
          <a:p>
            <a:r>
              <a:rPr lang="hu-HU" dirty="0"/>
              <a:t>-68.75%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47188735-39D7-871A-6994-1D2B15B80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818877"/>
              </p:ext>
            </p:extLst>
          </p:nvPr>
        </p:nvGraphicFramePr>
        <p:xfrm>
          <a:off x="5090878" y="3510250"/>
          <a:ext cx="3071397" cy="119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799">
                  <a:extLst>
                    <a:ext uri="{9D8B030D-6E8A-4147-A177-3AD203B41FA5}">
                      <a16:colId xmlns:a16="http://schemas.microsoft.com/office/drawing/2014/main" val="3122131293"/>
                    </a:ext>
                  </a:extLst>
                </a:gridCol>
                <a:gridCol w="1023799">
                  <a:extLst>
                    <a:ext uri="{9D8B030D-6E8A-4147-A177-3AD203B41FA5}">
                      <a16:colId xmlns:a16="http://schemas.microsoft.com/office/drawing/2014/main" val="666328040"/>
                    </a:ext>
                  </a:extLst>
                </a:gridCol>
                <a:gridCol w="1023799">
                  <a:extLst>
                    <a:ext uri="{9D8B030D-6E8A-4147-A177-3AD203B41FA5}">
                      <a16:colId xmlns:a16="http://schemas.microsoft.com/office/drawing/2014/main" val="383241916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marL="0" marR="0" lvl="0" indent="0" algn="ctr" defTabSz="7200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200" b="1" dirty="0">
                          <a:solidFill>
                            <a:schemeClr val="bg1"/>
                          </a:solidFill>
                        </a:rPr>
                        <a:t>Átlagos mezőgazdasági munkára fordított idő (saját háztartás részére)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22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sz="1800" b="1" dirty="0">
                          <a:solidFill>
                            <a:schemeClr val="bg1"/>
                          </a:solidFill>
                        </a:rPr>
                        <a:t>Év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b="1" dirty="0">
                          <a:solidFill>
                            <a:schemeClr val="bg1"/>
                          </a:solidFill>
                        </a:rPr>
                        <a:t>1986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b="1" dirty="0">
                          <a:solidFill>
                            <a:schemeClr val="bg1"/>
                          </a:solidFill>
                        </a:rPr>
                        <a:t>2010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1786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sz="1600" b="1" u="none" strike="noStrike" dirty="0">
                          <a:solidFill>
                            <a:schemeClr val="bg1"/>
                          </a:solidFill>
                        </a:rPr>
                        <a:t>Perc / Fő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b="0" u="none" strike="noStrike" dirty="0">
                          <a:solidFill>
                            <a:schemeClr val="bg1"/>
                          </a:solidFill>
                        </a:rPr>
                        <a:t>48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b="0" dirty="0">
                          <a:solidFill>
                            <a:schemeClr val="bg1"/>
                          </a:solidFill>
                        </a:rPr>
                        <a:t>15</a:t>
                      </a:r>
                      <a:endParaRPr lang="hu-HU" sz="16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59448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69098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29000" decel="6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6772E-6 -0.12727 L 4.86772E-6 -3.49794E-6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29000" decel="62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86772E-6 -0.12727 L 4.86772E-6 -3.49794E-6 " pathEditMode="relative" rAng="0" ptsTypes="AA">
                                      <p:cBhvr>
                                        <p:cTn id="2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29000" decel="6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6772E-6 -0.12727 L 4.86772E-6 -3.49794E-6 " pathEditMode="relative" rAng="0" ptsTypes="AA">
                                      <p:cBhvr>
                                        <p:cTn id="36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29000" decel="62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86772E-6 -0.12727 L 4.86772E-6 -3.49794E-6 " pathEditMode="relative" rAng="0" ptsTypes="AA">
                                      <p:cBhvr>
                                        <p:cTn id="41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9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29000" decel="6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6772E-6 -0.12727 L 4.86772E-6 -3.49794E-6 " pathEditMode="relative" rAng="0" ptsTypes="AA">
                                      <p:cBhvr>
                                        <p:cTn id="48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9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accel="29000" decel="62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86772E-6 -0.12727 L 4.86772E-6 -3.49794E-6 " pathEditMode="relative" rAng="0" ptsTypes="AA">
                                      <p:cBhvr>
                                        <p:cTn id="53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9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path" presetSubtype="0" accel="29000" decel="6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6772E-6 -0.12727 L 4.86772E-6 -3.49794E-6 " pathEditMode="relative" rAng="0" ptsTypes="AA">
                                      <p:cBhvr>
                                        <p:cTn id="60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9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accel="29000" decel="62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86772E-6 -0.12727 L 4.86772E-6 -3.49794E-6 " pathEditMode="relative" rAng="0" ptsTypes="AA">
                                      <p:cBhvr>
                                        <p:cTn id="65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9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5" grpId="2" animBg="1"/>
      <p:bldP spid="27" grpId="0" animBg="1"/>
      <p:bldP spid="27" grpId="1" animBg="1"/>
      <p:bldP spid="27" grpId="2" animBg="1"/>
      <p:bldP spid="29" grpId="0" animBg="1"/>
      <p:bldP spid="29" grpId="1" animBg="1"/>
      <p:bldP spid="29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BE978-2D04-EC4F-3788-3CFA4839C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90C300-33C2-F38F-922A-33A39A2096A2}"/>
              </a:ext>
            </a:extLst>
          </p:cNvPr>
          <p:cNvSpPr txBox="1">
            <a:spLocks/>
          </p:cNvSpPr>
          <p:nvPr/>
        </p:nvSpPr>
        <p:spPr>
          <a:xfrm>
            <a:off x="314235" y="138407"/>
            <a:ext cx="3892403" cy="663053"/>
          </a:xfrm>
          <a:prstGeom prst="rect">
            <a:avLst/>
          </a:prstGeom>
          <a:noFill/>
        </p:spPr>
        <p:txBody>
          <a:bodyPr wrap="square" lIns="0" tIns="36000" rIns="0" bIns="72000" rtlCol="0">
            <a:spAutoFit/>
          </a:bodyPr>
          <a:lstStyle/>
          <a:p>
            <a:r>
              <a:rPr lang="hu-HU" sz="3600" b="1" dirty="0">
                <a:solidFill>
                  <a:schemeClr val="bg1"/>
                </a:solidFill>
                <a:latin typeface="Figtree" pitchFamily="2" charset="0"/>
                <a:cs typeface="Kalinga" panose="020B0502040204020203" pitchFamily="34" charset="0"/>
              </a:rPr>
              <a:t>Következtetések</a:t>
            </a:r>
          </a:p>
        </p:txBody>
      </p:sp>
      <p:pic>
        <p:nvPicPr>
          <p:cNvPr id="13" name="Picture 12" descr="A white logo with black background&#10;&#10;Description automatically generated">
            <a:extLst>
              <a:ext uri="{FF2B5EF4-FFF2-40B4-BE49-F238E27FC236}">
                <a16:creationId xmlns:a16="http://schemas.microsoft.com/office/drawing/2014/main" id="{2AFA4941-3AA4-B2B1-CE4E-009278DA8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265" y="182879"/>
            <a:ext cx="468700" cy="574108"/>
          </a:xfrm>
          <a:prstGeom prst="rect">
            <a:avLst/>
          </a:prstGeom>
        </p:spPr>
      </p:pic>
      <p:pic>
        <p:nvPicPr>
          <p:cNvPr id="4" name="Graphic 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B896CDD2-5782-CE1D-FA76-FFF65FCF5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84071" y="1490187"/>
            <a:ext cx="4499674" cy="3176240"/>
          </a:xfrm>
          <a:prstGeom prst="actionButtonBlank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B046B7C-240F-2C17-CF7A-EF11ECA91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448828"/>
              </p:ext>
            </p:extLst>
          </p:nvPr>
        </p:nvGraphicFramePr>
        <p:xfrm>
          <a:off x="172478" y="982869"/>
          <a:ext cx="4465521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790">
                  <a:extLst>
                    <a:ext uri="{9D8B030D-6E8A-4147-A177-3AD203B41FA5}">
                      <a16:colId xmlns:a16="http://schemas.microsoft.com/office/drawing/2014/main" val="3122131293"/>
                    </a:ext>
                  </a:extLst>
                </a:gridCol>
                <a:gridCol w="819733">
                  <a:extLst>
                    <a:ext uri="{9D8B030D-6E8A-4147-A177-3AD203B41FA5}">
                      <a16:colId xmlns:a16="http://schemas.microsoft.com/office/drawing/2014/main" val="666328040"/>
                    </a:ext>
                  </a:extLst>
                </a:gridCol>
                <a:gridCol w="698998">
                  <a:extLst>
                    <a:ext uri="{9D8B030D-6E8A-4147-A177-3AD203B41FA5}">
                      <a16:colId xmlns:a16="http://schemas.microsoft.com/office/drawing/2014/main" val="383241916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ctr" defTabSz="7200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800" b="1" dirty="0">
                          <a:solidFill>
                            <a:schemeClr val="bg1"/>
                          </a:solidFill>
                        </a:rPr>
                        <a:t>Éves munkaidő [ Óra / Fő ]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224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00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800" b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Ország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b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1986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b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2010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1786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hu-HU" sz="1600" b="1" u="none" strike="noStrike" dirty="0">
                          <a:solidFill>
                            <a:schemeClr val="bg1"/>
                          </a:solidFill>
                        </a:rPr>
                        <a:t>       Amerikai Egyesült Államok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b="0" u="none" strike="noStrike" dirty="0">
                          <a:solidFill>
                            <a:schemeClr val="bg1"/>
                          </a:solidFill>
                        </a:rPr>
                        <a:t>1,781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b="0" dirty="0">
                          <a:solidFill>
                            <a:schemeClr val="bg1"/>
                          </a:solidFill>
                        </a:rPr>
                        <a:t>1,736</a:t>
                      </a:r>
                      <a:endParaRPr lang="hu-HU" sz="16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594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hu-HU" sz="1600" b="1" u="none" strike="noStrike" dirty="0">
                          <a:solidFill>
                            <a:schemeClr val="bg1"/>
                          </a:solidFill>
                        </a:rPr>
                        <a:t>       Ausztrália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1,881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1,769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9882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hu-HU" sz="1600" b="1" u="none" strike="noStrike" dirty="0">
                          <a:solidFill>
                            <a:schemeClr val="bg1"/>
                          </a:solidFill>
                        </a:rPr>
                        <a:t>       Belgium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1,686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1,546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5987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hu-HU" sz="1600" b="1" u="none" strike="noStrike" dirty="0">
                          <a:solidFill>
                            <a:schemeClr val="bg1"/>
                          </a:solidFill>
                        </a:rPr>
                        <a:t>       Egyesült Királyság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1,743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1,643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70831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hu-HU" sz="1600" b="1" u="none" strike="noStrike" dirty="0">
                          <a:solidFill>
                            <a:schemeClr val="bg1"/>
                          </a:solidFill>
                        </a:rPr>
                        <a:t>       Franciaország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1,627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1,528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09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hu-HU" sz="1600" b="1" u="none" strike="noStrike" dirty="0">
                          <a:solidFill>
                            <a:schemeClr val="bg1"/>
                          </a:solidFill>
                        </a:rPr>
                        <a:t>       Magyarország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1,972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1,956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5735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hu-HU" sz="1600" b="1" u="none" strike="noStrike" dirty="0">
                          <a:solidFill>
                            <a:schemeClr val="bg1"/>
                          </a:solidFill>
                        </a:rPr>
                        <a:t>       Németország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1,657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1,390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845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hu-HU" sz="1600" b="1" u="none" strike="noStrike" dirty="0">
                          <a:solidFill>
                            <a:schemeClr val="bg1"/>
                          </a:solidFill>
                        </a:rPr>
                        <a:t>       Oroszország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1,933¹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1,976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735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hu-HU" sz="1600" b="1" u="none" strike="noStrike" dirty="0">
                          <a:solidFill>
                            <a:schemeClr val="bg1"/>
                          </a:solidFill>
                        </a:rPr>
                        <a:t>       Svédország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1,536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6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1,635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9423544"/>
                  </a:ext>
                </a:extLst>
              </a:tr>
            </a:tbl>
          </a:graphicData>
        </a:graphic>
      </p:graphicFrame>
      <p:grpSp>
        <p:nvGrpSpPr>
          <p:cNvPr id="42" name="Group 41">
            <a:extLst>
              <a:ext uri="{FF2B5EF4-FFF2-40B4-BE49-F238E27FC236}">
                <a16:creationId xmlns:a16="http://schemas.microsoft.com/office/drawing/2014/main" id="{122C92A3-D61A-5533-F867-1518984207B3}"/>
              </a:ext>
            </a:extLst>
          </p:cNvPr>
          <p:cNvGrpSpPr/>
          <p:nvPr/>
        </p:nvGrpSpPr>
        <p:grpSpPr>
          <a:xfrm>
            <a:off x="223941" y="1744329"/>
            <a:ext cx="284400" cy="2971700"/>
            <a:chOff x="223941" y="1843917"/>
            <a:chExt cx="284400" cy="2971700"/>
          </a:xfrm>
        </p:grpSpPr>
        <p:pic>
          <p:nvPicPr>
            <p:cNvPr id="25" name="Picture 24" descr="A red white and blue flag&#10;&#10;Description automatically generated">
              <a:extLst>
                <a:ext uri="{FF2B5EF4-FFF2-40B4-BE49-F238E27FC236}">
                  <a16:creationId xmlns:a16="http://schemas.microsoft.com/office/drawing/2014/main" id="{2FAA58E5-58DD-F792-D410-2E86B0694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941" y="3177895"/>
              <a:ext cx="284400" cy="284400"/>
            </a:xfrm>
            <a:prstGeom prst="rect">
              <a:avLst/>
            </a:prstGeom>
          </p:spPr>
        </p:pic>
        <p:pic>
          <p:nvPicPr>
            <p:cNvPr id="27" name="Picture 26" descr="A red white and blue flag&#10;&#10;Description automatically generated">
              <a:extLst>
                <a:ext uri="{FF2B5EF4-FFF2-40B4-BE49-F238E27FC236}">
                  <a16:creationId xmlns:a16="http://schemas.microsoft.com/office/drawing/2014/main" id="{F572DEA6-E6B7-F419-E433-5CA6AF7FC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941" y="4193194"/>
              <a:ext cx="284400" cy="284400"/>
            </a:xfrm>
            <a:prstGeom prst="rect">
              <a:avLst/>
            </a:prstGeom>
          </p:spPr>
        </p:pic>
        <p:pic>
          <p:nvPicPr>
            <p:cNvPr id="29" name="Picture 28" descr="A flag of the united kingdom with Great Britain in the background&#10;&#10;Description automatically generated">
              <a:extLst>
                <a:ext uri="{FF2B5EF4-FFF2-40B4-BE49-F238E27FC236}">
                  <a16:creationId xmlns:a16="http://schemas.microsoft.com/office/drawing/2014/main" id="{8FC5C007-25FE-0E5F-56FB-2654A2FEC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941" y="2843244"/>
              <a:ext cx="284400" cy="284400"/>
            </a:xfrm>
            <a:prstGeom prst="rect">
              <a:avLst/>
            </a:prstGeom>
          </p:spPr>
        </p:pic>
        <p:pic>
          <p:nvPicPr>
            <p:cNvPr id="31" name="Picture 30" descr="A black red and yellow rectangle with a black line&#10;&#10;Description automatically generated">
              <a:extLst>
                <a:ext uri="{FF2B5EF4-FFF2-40B4-BE49-F238E27FC236}">
                  <a16:creationId xmlns:a16="http://schemas.microsoft.com/office/drawing/2014/main" id="{DF6CBEDF-80F8-5D9C-3C2D-EBD3AE205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941" y="3855171"/>
              <a:ext cx="284400" cy="284400"/>
            </a:xfrm>
            <a:prstGeom prst="rect">
              <a:avLst/>
            </a:prstGeom>
          </p:spPr>
        </p:pic>
        <p:pic>
          <p:nvPicPr>
            <p:cNvPr id="33" name="Picture 32" descr="A red white and green flag&#10;&#10;Description automatically generated">
              <a:extLst>
                <a:ext uri="{FF2B5EF4-FFF2-40B4-BE49-F238E27FC236}">
                  <a16:creationId xmlns:a16="http://schemas.microsoft.com/office/drawing/2014/main" id="{6FCF26A7-0D71-FF10-B3C3-B83071015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941" y="3514669"/>
              <a:ext cx="284400" cy="284400"/>
            </a:xfrm>
            <a:prstGeom prst="rect">
              <a:avLst/>
            </a:prstGeom>
          </p:spPr>
        </p:pic>
        <p:pic>
          <p:nvPicPr>
            <p:cNvPr id="35" name="Picture 34" descr="A blue rectangular with red white and blue flag&#10;&#10;Description automatically generated">
              <a:extLst>
                <a:ext uri="{FF2B5EF4-FFF2-40B4-BE49-F238E27FC236}">
                  <a16:creationId xmlns:a16="http://schemas.microsoft.com/office/drawing/2014/main" id="{B102B46C-0988-14A0-7C18-A33E8FD24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941" y="2175812"/>
              <a:ext cx="284400" cy="284400"/>
            </a:xfrm>
            <a:prstGeom prst="rect">
              <a:avLst/>
            </a:prstGeom>
          </p:spPr>
        </p:pic>
        <p:pic>
          <p:nvPicPr>
            <p:cNvPr id="37" name="Picture 36" descr="A blue rectangular object with a yellow cross&#10;&#10;Description automatically generated">
              <a:extLst>
                <a:ext uri="{FF2B5EF4-FFF2-40B4-BE49-F238E27FC236}">
                  <a16:creationId xmlns:a16="http://schemas.microsoft.com/office/drawing/2014/main" id="{00C6B9F7-3D41-CF65-BC91-BB54E259C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941" y="4531217"/>
              <a:ext cx="284400" cy="284400"/>
            </a:xfrm>
            <a:prstGeom prst="rect">
              <a:avLst/>
            </a:prstGeom>
          </p:spPr>
        </p:pic>
        <p:pic>
          <p:nvPicPr>
            <p:cNvPr id="39" name="Picture 38" descr="A flag of belgium with a black background&#10;&#10;Description automatically generated">
              <a:extLst>
                <a:ext uri="{FF2B5EF4-FFF2-40B4-BE49-F238E27FC236}">
                  <a16:creationId xmlns:a16="http://schemas.microsoft.com/office/drawing/2014/main" id="{90012D97-696C-FFFD-16E9-FBFA0BF52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941" y="2508594"/>
              <a:ext cx="284400" cy="284400"/>
            </a:xfrm>
            <a:prstGeom prst="rect">
              <a:avLst/>
            </a:prstGeom>
          </p:spPr>
        </p:pic>
        <p:pic>
          <p:nvPicPr>
            <p:cNvPr id="41" name="Picture 40" descr="A flag with red white and blue stripes&#10;&#10;Description automatically generated">
              <a:extLst>
                <a:ext uri="{FF2B5EF4-FFF2-40B4-BE49-F238E27FC236}">
                  <a16:creationId xmlns:a16="http://schemas.microsoft.com/office/drawing/2014/main" id="{28B8B95D-CB21-C762-381E-359EF1CA0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827" y="1843917"/>
              <a:ext cx="283514" cy="283514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F968B077-E62C-5BED-F159-A3052A4F9AD2}"/>
              </a:ext>
            </a:extLst>
          </p:cNvPr>
          <p:cNvSpPr txBox="1"/>
          <p:nvPr/>
        </p:nvSpPr>
        <p:spPr>
          <a:xfrm>
            <a:off x="71562" y="5067864"/>
            <a:ext cx="5197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Forrás: </a:t>
            </a:r>
            <a:r>
              <a:rPr lang="hu-HU" sz="1100" i="1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https://ourworldindata.org/working-more-than-ever</a:t>
            </a:r>
          </a:p>
        </p:txBody>
      </p:sp>
    </p:spTree>
    <p:extLst>
      <p:ext uri="{BB962C8B-B14F-4D97-AF65-F5344CB8AC3E}">
        <p14:creationId xmlns:p14="http://schemas.microsoft.com/office/powerpoint/2010/main" val="414151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63CA3-55E6-980A-D8DB-C54D402B7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6163C90-EA00-9D53-39CF-F3DE9CA5BE51}"/>
              </a:ext>
            </a:extLst>
          </p:cNvPr>
          <p:cNvSpPr txBox="1">
            <a:spLocks/>
          </p:cNvSpPr>
          <p:nvPr/>
        </p:nvSpPr>
        <p:spPr>
          <a:xfrm>
            <a:off x="314235" y="138407"/>
            <a:ext cx="3892403" cy="663053"/>
          </a:xfrm>
          <a:prstGeom prst="rect">
            <a:avLst/>
          </a:prstGeom>
          <a:noFill/>
        </p:spPr>
        <p:txBody>
          <a:bodyPr wrap="square" lIns="0" tIns="36000" rIns="0" bIns="72000" rtlCol="0">
            <a:spAutoFit/>
          </a:bodyPr>
          <a:lstStyle/>
          <a:p>
            <a:r>
              <a:rPr lang="hu-HU" sz="3600" b="1" dirty="0">
                <a:solidFill>
                  <a:schemeClr val="bg1"/>
                </a:solidFill>
                <a:latin typeface="Figtree" pitchFamily="2" charset="0"/>
                <a:cs typeface="Kalinga" panose="020B0502040204020203" pitchFamily="34" charset="0"/>
              </a:rPr>
              <a:t>Következtetések</a:t>
            </a:r>
          </a:p>
        </p:txBody>
      </p:sp>
      <p:pic>
        <p:nvPicPr>
          <p:cNvPr id="13" name="Picture 12" descr="A white logo with black background&#10;&#10;Description automatically generated">
            <a:extLst>
              <a:ext uri="{FF2B5EF4-FFF2-40B4-BE49-F238E27FC236}">
                <a16:creationId xmlns:a16="http://schemas.microsoft.com/office/drawing/2014/main" id="{3C48F559-EBF6-B291-3B25-2293C9BE1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265" y="182879"/>
            <a:ext cx="468700" cy="574108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1C9EB3D-F7CA-0D59-538E-346B91477358}"/>
              </a:ext>
            </a:extLst>
          </p:cNvPr>
          <p:cNvSpPr txBox="1"/>
          <p:nvPr/>
        </p:nvSpPr>
        <p:spPr>
          <a:xfrm>
            <a:off x="71562" y="5067864"/>
            <a:ext cx="90204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Forrás: </a:t>
            </a:r>
            <a:r>
              <a:rPr lang="hu-HU" sz="1100" i="1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https://www.ers.usda.gov/data-products/international-agricultural-productivity/summary-findings/</a:t>
            </a:r>
          </a:p>
        </p:txBody>
      </p:sp>
      <p:pic>
        <p:nvPicPr>
          <p:cNvPr id="3" name="Picture 2" descr="A graph of growth in a chart&#10;&#10;Description automatically generated with medium confidence">
            <a:extLst>
              <a:ext uri="{FF2B5EF4-FFF2-40B4-BE49-F238E27FC236}">
                <a16:creationId xmlns:a16="http://schemas.microsoft.com/office/drawing/2014/main" id="{3F0A2116-3CE4-6897-2187-BD0A1EC1E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038" y="932507"/>
            <a:ext cx="4865124" cy="3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24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4|2.2|2.3|1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5|8.4|5.7|9.7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974</TotalTime>
  <Words>303</Words>
  <Application>Microsoft Office PowerPoint</Application>
  <PresentationFormat>Custom</PresentationFormat>
  <Paragraphs>128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Aptos</vt:lpstr>
      <vt:lpstr>Aptos Display</vt:lpstr>
      <vt:lpstr>Arial</vt:lpstr>
      <vt:lpstr>Figtree</vt:lpstr>
      <vt:lpstr>JetBrains Mono</vt:lpstr>
      <vt:lpstr>JetBrains Mono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Szalánczy Szilárd</dc:creator>
  <cp:lastModifiedBy>Szalánczy Szilárd</cp:lastModifiedBy>
  <cp:revision>39</cp:revision>
  <dcterms:created xsi:type="dcterms:W3CDTF">2024-11-21T13:20:16Z</dcterms:created>
  <dcterms:modified xsi:type="dcterms:W3CDTF">2024-12-01T15:24:47Z</dcterms:modified>
</cp:coreProperties>
</file>